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6" r:id="rId1"/>
  </p:sldMasterIdLst>
  <p:notesMasterIdLst>
    <p:notesMasterId r:id="rId82"/>
  </p:notesMasterIdLst>
  <p:handoutMasterIdLst>
    <p:handoutMasterId r:id="rId83"/>
  </p:handoutMasterIdLst>
  <p:sldIdLst>
    <p:sldId id="916" r:id="rId2"/>
    <p:sldId id="870" r:id="rId3"/>
    <p:sldId id="872" r:id="rId4"/>
    <p:sldId id="874" r:id="rId5"/>
    <p:sldId id="875" r:id="rId6"/>
    <p:sldId id="876" r:id="rId7"/>
    <p:sldId id="877" r:id="rId8"/>
    <p:sldId id="878" r:id="rId9"/>
    <p:sldId id="936" r:id="rId10"/>
    <p:sldId id="879" r:id="rId11"/>
    <p:sldId id="880" r:id="rId12"/>
    <p:sldId id="881" r:id="rId13"/>
    <p:sldId id="882" r:id="rId14"/>
    <p:sldId id="883" r:id="rId15"/>
    <p:sldId id="884" r:id="rId16"/>
    <p:sldId id="938" r:id="rId17"/>
    <p:sldId id="937" r:id="rId18"/>
    <p:sldId id="886" r:id="rId19"/>
    <p:sldId id="887" r:id="rId20"/>
    <p:sldId id="888" r:id="rId21"/>
    <p:sldId id="889" r:id="rId22"/>
    <p:sldId id="890" r:id="rId23"/>
    <p:sldId id="891" r:id="rId24"/>
    <p:sldId id="892" r:id="rId25"/>
    <p:sldId id="893" r:id="rId26"/>
    <p:sldId id="894" r:id="rId27"/>
    <p:sldId id="895" r:id="rId28"/>
    <p:sldId id="873" r:id="rId29"/>
    <p:sldId id="896" r:id="rId30"/>
    <p:sldId id="897" r:id="rId31"/>
    <p:sldId id="898" r:id="rId32"/>
    <p:sldId id="899" r:id="rId33"/>
    <p:sldId id="900" r:id="rId34"/>
    <p:sldId id="903" r:id="rId35"/>
    <p:sldId id="901" r:id="rId36"/>
    <p:sldId id="905" r:id="rId37"/>
    <p:sldId id="902" r:id="rId38"/>
    <p:sldId id="904" r:id="rId39"/>
    <p:sldId id="906" r:id="rId40"/>
    <p:sldId id="907" r:id="rId41"/>
    <p:sldId id="908" r:id="rId42"/>
    <p:sldId id="909" r:id="rId43"/>
    <p:sldId id="910" r:id="rId44"/>
    <p:sldId id="934" r:id="rId45"/>
    <p:sldId id="935" r:id="rId46"/>
    <p:sldId id="911" r:id="rId47"/>
    <p:sldId id="912" r:id="rId48"/>
    <p:sldId id="913" r:id="rId49"/>
    <p:sldId id="914" r:id="rId50"/>
    <p:sldId id="915" r:id="rId51"/>
    <p:sldId id="924" r:id="rId52"/>
    <p:sldId id="917" r:id="rId53"/>
    <p:sldId id="918" r:id="rId54"/>
    <p:sldId id="919" r:id="rId55"/>
    <p:sldId id="920" r:id="rId56"/>
    <p:sldId id="823" r:id="rId57"/>
    <p:sldId id="921" r:id="rId58"/>
    <p:sldId id="922" r:id="rId59"/>
    <p:sldId id="923" r:id="rId60"/>
    <p:sldId id="925" r:id="rId61"/>
    <p:sldId id="926" r:id="rId62"/>
    <p:sldId id="927" r:id="rId63"/>
    <p:sldId id="928" r:id="rId64"/>
    <p:sldId id="929" r:id="rId65"/>
    <p:sldId id="930" r:id="rId66"/>
    <p:sldId id="931" r:id="rId67"/>
    <p:sldId id="800" r:id="rId68"/>
    <p:sldId id="801" r:id="rId69"/>
    <p:sldId id="802" r:id="rId70"/>
    <p:sldId id="824" r:id="rId71"/>
    <p:sldId id="790" r:id="rId72"/>
    <p:sldId id="825" r:id="rId73"/>
    <p:sldId id="726" r:id="rId74"/>
    <p:sldId id="651" r:id="rId75"/>
    <p:sldId id="652" r:id="rId76"/>
    <p:sldId id="653" r:id="rId77"/>
    <p:sldId id="721" r:id="rId78"/>
    <p:sldId id="655" r:id="rId79"/>
    <p:sldId id="656" r:id="rId80"/>
    <p:sldId id="933" r:id="rId81"/>
  </p:sldIdLst>
  <p:sldSz cx="10150475" cy="7589838"/>
  <p:notesSz cx="6623050" cy="981075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90">
          <p15:clr>
            <a:srgbClr val="A4A3A4"/>
          </p15:clr>
        </p15:guide>
        <p15:guide id="2" pos="319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22F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p:cViewPr varScale="1">
        <p:scale>
          <a:sx n="74" d="100"/>
          <a:sy n="74" d="100"/>
        </p:scale>
        <p:origin x="773" y="77"/>
      </p:cViewPr>
      <p:guideLst>
        <p:guide orient="horz" pos="2390"/>
        <p:guide pos="3197"/>
      </p:guideLst>
    </p:cSldViewPr>
  </p:slideViewPr>
  <p:notesTextViewPr>
    <p:cViewPr>
      <p:scale>
        <a:sx n="100" d="100"/>
        <a:sy n="100" d="100"/>
      </p:scale>
      <p:origin x="0" y="0"/>
    </p:cViewPr>
  </p:notesTextViewPr>
  <p:notesViewPr>
    <p:cSldViewPr>
      <p:cViewPr varScale="1">
        <p:scale>
          <a:sx n="81" d="100"/>
          <a:sy n="81" d="100"/>
        </p:scale>
        <p:origin x="403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02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51263" y="0"/>
            <a:ext cx="2870200" cy="492125"/>
          </a:xfrm>
          <a:prstGeom prst="rect">
            <a:avLst/>
          </a:prstGeom>
        </p:spPr>
        <p:txBody>
          <a:bodyPr vert="horz" lIns="91440" tIns="45720" rIns="91440" bIns="45720" rtlCol="0"/>
          <a:lstStyle>
            <a:lvl1pPr algn="r">
              <a:defRPr sz="1200"/>
            </a:lvl1pPr>
          </a:lstStyle>
          <a:p>
            <a:fld id="{78BBADA6-F8CE-4851-8682-989746E5A0F1}" type="datetimeFigureOut">
              <a:rPr lang="en-US" smtClean="0"/>
              <a:t>4/27/2016</a:t>
            </a:fld>
            <a:endParaRPr lang="en-US" dirty="0"/>
          </a:p>
        </p:txBody>
      </p:sp>
      <p:sp>
        <p:nvSpPr>
          <p:cNvPr id="4" name="Footer Placeholder 3"/>
          <p:cNvSpPr>
            <a:spLocks noGrp="1"/>
          </p:cNvSpPr>
          <p:nvPr>
            <p:ph type="ftr" sz="quarter" idx="2"/>
          </p:nvPr>
        </p:nvSpPr>
        <p:spPr>
          <a:xfrm>
            <a:off x="0" y="9318625"/>
            <a:ext cx="2870200" cy="4921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51263" y="9318625"/>
            <a:ext cx="2870200" cy="492125"/>
          </a:xfrm>
          <a:prstGeom prst="rect">
            <a:avLst/>
          </a:prstGeom>
        </p:spPr>
        <p:txBody>
          <a:bodyPr vert="horz" lIns="91440" tIns="45720" rIns="91440" bIns="45720" rtlCol="0" anchor="b"/>
          <a:lstStyle>
            <a:lvl1pPr algn="r">
              <a:defRPr sz="1200"/>
            </a:lvl1pPr>
          </a:lstStyle>
          <a:p>
            <a:fld id="{85D9C3D3-6D75-451E-84D7-A91207C2DB4A}" type="slidenum">
              <a:rPr lang="en-US" smtClean="0"/>
              <a:t>‹#›</a:t>
            </a:fld>
            <a:endParaRPr lang="en-US" dirty="0"/>
          </a:p>
        </p:txBody>
      </p:sp>
    </p:spTree>
    <p:extLst>
      <p:ext uri="{BB962C8B-B14F-4D97-AF65-F5344CB8AC3E}">
        <p14:creationId xmlns:p14="http://schemas.microsoft.com/office/powerpoint/2010/main" val="1883652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87020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82947" name="Rectangle 3"/>
          <p:cNvSpPr>
            <a:spLocks noGrp="1" noChangeArrowheads="1"/>
          </p:cNvSpPr>
          <p:nvPr>
            <p:ph type="dt" idx="1"/>
          </p:nvPr>
        </p:nvSpPr>
        <p:spPr bwMode="auto">
          <a:xfrm>
            <a:off x="3751263" y="0"/>
            <a:ext cx="287020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82948" name="Rectangle 4"/>
          <p:cNvSpPr>
            <a:spLocks noGrp="1" noRot="1" noChangeAspect="1" noChangeArrowheads="1" noTextEdit="1"/>
          </p:cNvSpPr>
          <p:nvPr>
            <p:ph type="sldImg" idx="2"/>
          </p:nvPr>
        </p:nvSpPr>
        <p:spPr bwMode="auto">
          <a:xfrm>
            <a:off x="850900" y="735013"/>
            <a:ext cx="4921250" cy="3679825"/>
          </a:xfrm>
          <a:prstGeom prst="rect">
            <a:avLst/>
          </a:prstGeom>
          <a:noFill/>
          <a:ln w="9525">
            <a:solidFill>
              <a:srgbClr val="000000"/>
            </a:solidFill>
            <a:miter lim="800000"/>
            <a:headEnd/>
            <a:tailEnd/>
          </a:ln>
          <a:effectLst/>
        </p:spPr>
      </p:sp>
      <p:sp>
        <p:nvSpPr>
          <p:cNvPr id="82949" name="Rectangle 5"/>
          <p:cNvSpPr>
            <a:spLocks noGrp="1" noChangeArrowheads="1"/>
          </p:cNvSpPr>
          <p:nvPr>
            <p:ph type="body" sz="quarter" idx="3"/>
          </p:nvPr>
        </p:nvSpPr>
        <p:spPr bwMode="auto">
          <a:xfrm>
            <a:off x="661988" y="4660900"/>
            <a:ext cx="5299075" cy="4414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82950" name="Rectangle 6"/>
          <p:cNvSpPr>
            <a:spLocks noGrp="1" noChangeArrowheads="1"/>
          </p:cNvSpPr>
          <p:nvPr>
            <p:ph type="ftr" sz="quarter" idx="4"/>
          </p:nvPr>
        </p:nvSpPr>
        <p:spPr bwMode="auto">
          <a:xfrm>
            <a:off x="0" y="9318625"/>
            <a:ext cx="2870200"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82951" name="Rectangle 7"/>
          <p:cNvSpPr>
            <a:spLocks noGrp="1" noChangeArrowheads="1"/>
          </p:cNvSpPr>
          <p:nvPr>
            <p:ph type="sldNum" sz="quarter" idx="5"/>
          </p:nvPr>
        </p:nvSpPr>
        <p:spPr bwMode="auto">
          <a:xfrm>
            <a:off x="3751263" y="9318625"/>
            <a:ext cx="2870200"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4B624CE-CCBF-4950-A7E8-7F8A600BE8BF}" type="slidenum">
              <a:rPr lang="tr-TR"/>
              <a:pPr/>
              <a:t>‹#›</a:t>
            </a:fld>
            <a:endParaRPr lang="tr-TR"/>
          </a:p>
        </p:txBody>
      </p:sp>
    </p:spTree>
    <p:extLst>
      <p:ext uri="{BB962C8B-B14F-4D97-AF65-F5344CB8AC3E}">
        <p14:creationId xmlns:p14="http://schemas.microsoft.com/office/powerpoint/2010/main" val="10777817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414DB-EE1F-40FE-BF7A-BCCEC9639B09}" type="slidenum">
              <a:rPr lang="tr-TR"/>
              <a:pPr/>
              <a:t>2</a:t>
            </a:fld>
            <a:endParaRPr lang="tr-TR"/>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9298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4476E-5668-4618-96AE-6C81199354F7}" type="slidenum">
              <a:rPr lang="tr-TR"/>
              <a:pPr/>
              <a:t>73</a:t>
            </a:fld>
            <a:endParaRPr lang="tr-TR"/>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8449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8810" y="1242134"/>
            <a:ext cx="7612856" cy="2642388"/>
          </a:xfrm>
        </p:spPr>
        <p:txBody>
          <a:bodyPr anchor="b"/>
          <a:lstStyle>
            <a:lvl1pPr algn="ctr">
              <a:defRPr sz="4996"/>
            </a:lvl1pPr>
          </a:lstStyle>
          <a:p>
            <a:r>
              <a:rPr lang="en-US"/>
              <a:t>Click to edit Master title style</a:t>
            </a:r>
            <a:endParaRPr lang="tr-TR"/>
          </a:p>
        </p:txBody>
      </p:sp>
      <p:sp>
        <p:nvSpPr>
          <p:cNvPr id="3" name="Subtitle 2"/>
          <p:cNvSpPr>
            <a:spLocks noGrp="1"/>
          </p:cNvSpPr>
          <p:nvPr>
            <p:ph type="subTitle" idx="1"/>
          </p:nvPr>
        </p:nvSpPr>
        <p:spPr>
          <a:xfrm>
            <a:off x="1268810" y="3986423"/>
            <a:ext cx="7612856" cy="1832453"/>
          </a:xfrm>
        </p:spPr>
        <p:txBody>
          <a:bodyPr/>
          <a:lstStyle>
            <a:lvl1pPr marL="0" indent="0" algn="ctr">
              <a:buNone/>
              <a:defRPr sz="1998"/>
            </a:lvl1pPr>
            <a:lvl2pPr marL="380665" indent="0" algn="ctr">
              <a:buNone/>
              <a:defRPr sz="1665"/>
            </a:lvl2pPr>
            <a:lvl3pPr marL="761329" indent="0" algn="ctr">
              <a:buNone/>
              <a:defRPr sz="1499"/>
            </a:lvl3pPr>
            <a:lvl4pPr marL="1141994" indent="0" algn="ctr">
              <a:buNone/>
              <a:defRPr sz="1332"/>
            </a:lvl4pPr>
            <a:lvl5pPr marL="1522659" indent="0" algn="ctr">
              <a:buNone/>
              <a:defRPr sz="1332"/>
            </a:lvl5pPr>
            <a:lvl6pPr marL="1903324" indent="0" algn="ctr">
              <a:buNone/>
              <a:defRPr sz="1332"/>
            </a:lvl6pPr>
            <a:lvl7pPr marL="2283988" indent="0" algn="ctr">
              <a:buNone/>
              <a:defRPr sz="1332"/>
            </a:lvl7pPr>
            <a:lvl8pPr marL="2664653" indent="0" algn="ctr">
              <a:buNone/>
              <a:defRPr sz="1332"/>
            </a:lvl8pPr>
            <a:lvl9pPr marL="3045318" indent="0" algn="ctr">
              <a:buNone/>
              <a:defRPr sz="1332"/>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5586B75A-687E-405C-8A0B-8D00578BA2C3}" type="datetimeFigureOut">
              <a:rPr lang="en-US" smtClean="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descr="logo_zeta"/>
          <p:cNvPicPr/>
          <p:nvPr userDrawn="1"/>
        </p:nvPicPr>
        <p:blipFill>
          <a:blip r:embed="rId2" cstate="print"/>
          <a:srcRect/>
          <a:stretch>
            <a:fillRect/>
          </a:stretch>
        </p:blipFill>
        <p:spPr bwMode="auto">
          <a:xfrm>
            <a:off x="0" y="0"/>
            <a:ext cx="10150475" cy="357190"/>
          </a:xfrm>
          <a:prstGeom prst="rect">
            <a:avLst/>
          </a:prstGeom>
          <a:noFill/>
          <a:ln w="9525">
            <a:noFill/>
            <a:miter lim="800000"/>
            <a:headEnd/>
            <a:tailEnd/>
          </a:ln>
        </p:spPr>
      </p:pic>
      <p:pic>
        <p:nvPicPr>
          <p:cNvPr id="8" name="Picture 7" descr="logo_zeta"/>
          <p:cNvPicPr/>
          <p:nvPr userDrawn="1"/>
        </p:nvPicPr>
        <p:blipFill>
          <a:blip r:embed="rId2" cstate="print"/>
          <a:srcRect l="37968" t="50000"/>
          <a:stretch>
            <a:fillRect/>
          </a:stretch>
        </p:blipFill>
        <p:spPr bwMode="auto">
          <a:xfrm>
            <a:off x="29028" y="7035029"/>
            <a:ext cx="10121447" cy="142876"/>
          </a:xfrm>
          <a:prstGeom prst="rect">
            <a:avLst/>
          </a:prstGeom>
          <a:noFill/>
          <a:ln w="9525">
            <a:noFill/>
            <a:miter lim="800000"/>
            <a:headEnd/>
            <a:tailEnd/>
          </a:ln>
        </p:spPr>
      </p:pic>
    </p:spTree>
    <p:extLst>
      <p:ext uri="{BB962C8B-B14F-4D97-AF65-F5344CB8AC3E}">
        <p14:creationId xmlns:p14="http://schemas.microsoft.com/office/powerpoint/2010/main" val="378931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CCD616-CE9A-43F7-891F-A54AD105B42C}" type="slidenum">
              <a:rPr lang="tr-TR" smtClean="0"/>
              <a:pPr/>
              <a:t>‹#›</a:t>
            </a:fld>
            <a:endParaRPr lang="tr-TR"/>
          </a:p>
        </p:txBody>
      </p:sp>
    </p:spTree>
    <p:extLst>
      <p:ext uri="{BB962C8B-B14F-4D97-AF65-F5344CB8AC3E}">
        <p14:creationId xmlns:p14="http://schemas.microsoft.com/office/powerpoint/2010/main" val="358982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3934" y="404089"/>
            <a:ext cx="2188696" cy="6432037"/>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97845" y="404089"/>
            <a:ext cx="6439208" cy="6432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6CCD616-CE9A-43F7-891F-A54AD105B42C}" type="slidenum">
              <a:rPr lang="tr-TR" smtClean="0"/>
              <a:pPr/>
              <a:t>‹#›</a:t>
            </a:fld>
            <a:endParaRPr lang="tr-TR"/>
          </a:p>
        </p:txBody>
      </p:sp>
    </p:spTree>
    <p:extLst>
      <p:ext uri="{BB962C8B-B14F-4D97-AF65-F5344CB8AC3E}">
        <p14:creationId xmlns:p14="http://schemas.microsoft.com/office/powerpoint/2010/main" val="412491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3091D8-BD7B-459E-8B73-B800B92825E6}" type="slidenum">
              <a:rPr lang="tr-TR" smtClean="0"/>
              <a:pPr/>
              <a:t>‹#›</a:t>
            </a:fld>
            <a:endParaRPr lang="tr-TR"/>
          </a:p>
        </p:txBody>
      </p:sp>
      <p:pic>
        <p:nvPicPr>
          <p:cNvPr id="7" name="Picture 6" descr="logo_zeta"/>
          <p:cNvPicPr/>
          <p:nvPr userDrawn="1"/>
        </p:nvPicPr>
        <p:blipFill>
          <a:blip r:embed="rId2" cstate="print"/>
          <a:srcRect/>
          <a:stretch>
            <a:fillRect/>
          </a:stretch>
        </p:blipFill>
        <p:spPr bwMode="auto">
          <a:xfrm>
            <a:off x="0" y="0"/>
            <a:ext cx="10150475" cy="357190"/>
          </a:xfrm>
          <a:prstGeom prst="rect">
            <a:avLst/>
          </a:prstGeom>
          <a:noFill/>
          <a:ln w="9525">
            <a:noFill/>
            <a:miter lim="800000"/>
            <a:headEnd/>
            <a:tailEnd/>
          </a:ln>
        </p:spPr>
      </p:pic>
      <p:pic>
        <p:nvPicPr>
          <p:cNvPr id="8" name="Picture 7" descr="logo_zeta"/>
          <p:cNvPicPr/>
          <p:nvPr userDrawn="1"/>
        </p:nvPicPr>
        <p:blipFill>
          <a:blip r:embed="rId2" cstate="print"/>
          <a:srcRect l="37968" t="50000"/>
          <a:stretch>
            <a:fillRect/>
          </a:stretch>
        </p:blipFill>
        <p:spPr bwMode="auto">
          <a:xfrm>
            <a:off x="29028" y="7035029"/>
            <a:ext cx="10121447" cy="142876"/>
          </a:xfrm>
          <a:prstGeom prst="rect">
            <a:avLst/>
          </a:prstGeom>
          <a:noFill/>
          <a:ln w="9525">
            <a:noFill/>
            <a:miter lim="800000"/>
            <a:headEnd/>
            <a:tailEnd/>
          </a:ln>
        </p:spPr>
      </p:pic>
    </p:spTree>
    <p:extLst>
      <p:ext uri="{BB962C8B-B14F-4D97-AF65-F5344CB8AC3E}">
        <p14:creationId xmlns:p14="http://schemas.microsoft.com/office/powerpoint/2010/main" val="408337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2558" y="1892190"/>
            <a:ext cx="8754785" cy="3157161"/>
          </a:xfrm>
        </p:spPr>
        <p:txBody>
          <a:bodyPr anchor="b"/>
          <a:lstStyle>
            <a:lvl1pPr>
              <a:defRPr sz="4996"/>
            </a:lvl1pPr>
          </a:lstStyle>
          <a:p>
            <a:r>
              <a:rPr lang="en-US"/>
              <a:t>Click to edit Master title style</a:t>
            </a:r>
            <a:endParaRPr lang="tr-TR"/>
          </a:p>
        </p:txBody>
      </p:sp>
      <p:sp>
        <p:nvSpPr>
          <p:cNvPr id="3" name="Text Placeholder 2"/>
          <p:cNvSpPr>
            <a:spLocks noGrp="1"/>
          </p:cNvSpPr>
          <p:nvPr>
            <p:ph type="body" idx="1"/>
          </p:nvPr>
        </p:nvSpPr>
        <p:spPr>
          <a:xfrm>
            <a:off x="692558" y="5079219"/>
            <a:ext cx="8754785" cy="1660277"/>
          </a:xfrm>
        </p:spPr>
        <p:txBody>
          <a:bodyPr/>
          <a:lstStyle>
            <a:lvl1pPr marL="0" indent="0">
              <a:buNone/>
              <a:defRPr sz="1998">
                <a:solidFill>
                  <a:schemeClr val="tx1">
                    <a:tint val="75000"/>
                  </a:schemeClr>
                </a:solidFill>
              </a:defRPr>
            </a:lvl1pPr>
            <a:lvl2pPr marL="380665" indent="0">
              <a:buNone/>
              <a:defRPr sz="1665">
                <a:solidFill>
                  <a:schemeClr val="tx1">
                    <a:tint val="75000"/>
                  </a:schemeClr>
                </a:solidFill>
              </a:defRPr>
            </a:lvl2pPr>
            <a:lvl3pPr marL="761329" indent="0">
              <a:buNone/>
              <a:defRPr sz="1499">
                <a:solidFill>
                  <a:schemeClr val="tx1">
                    <a:tint val="75000"/>
                  </a:schemeClr>
                </a:solidFill>
              </a:defRPr>
            </a:lvl3pPr>
            <a:lvl4pPr marL="1141994" indent="0">
              <a:buNone/>
              <a:defRPr sz="1332">
                <a:solidFill>
                  <a:schemeClr val="tx1">
                    <a:tint val="75000"/>
                  </a:schemeClr>
                </a:solidFill>
              </a:defRPr>
            </a:lvl4pPr>
            <a:lvl5pPr marL="1522659" indent="0">
              <a:buNone/>
              <a:defRPr sz="1332">
                <a:solidFill>
                  <a:schemeClr val="tx1">
                    <a:tint val="75000"/>
                  </a:schemeClr>
                </a:solidFill>
              </a:defRPr>
            </a:lvl5pPr>
            <a:lvl6pPr marL="1903324" indent="0">
              <a:buNone/>
              <a:defRPr sz="1332">
                <a:solidFill>
                  <a:schemeClr val="tx1">
                    <a:tint val="75000"/>
                  </a:schemeClr>
                </a:solidFill>
              </a:defRPr>
            </a:lvl6pPr>
            <a:lvl7pPr marL="2283988" indent="0">
              <a:buNone/>
              <a:defRPr sz="1332">
                <a:solidFill>
                  <a:schemeClr val="tx1">
                    <a:tint val="75000"/>
                  </a:schemeClr>
                </a:solidFill>
              </a:defRPr>
            </a:lvl7pPr>
            <a:lvl8pPr marL="2664653" indent="0">
              <a:buNone/>
              <a:defRPr sz="1332">
                <a:solidFill>
                  <a:schemeClr val="tx1">
                    <a:tint val="75000"/>
                  </a:schemeClr>
                </a:solidFill>
              </a:defRPr>
            </a:lvl8pPr>
            <a:lvl9pPr marL="3045318" indent="0">
              <a:buNone/>
              <a:defRPr sz="13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6CCD616-CE9A-43F7-891F-A54AD105B42C}" type="slidenum">
              <a:rPr lang="tr-TR" smtClean="0"/>
              <a:pPr/>
              <a:t>‹#›</a:t>
            </a:fld>
            <a:endParaRPr lang="tr-TR"/>
          </a:p>
        </p:txBody>
      </p:sp>
    </p:spTree>
    <p:extLst>
      <p:ext uri="{BB962C8B-B14F-4D97-AF65-F5344CB8AC3E}">
        <p14:creationId xmlns:p14="http://schemas.microsoft.com/office/powerpoint/2010/main" val="217570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97845" y="2020443"/>
            <a:ext cx="4313952" cy="4815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138678" y="2020443"/>
            <a:ext cx="4313952" cy="4815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6CCD616-CE9A-43F7-891F-A54AD105B42C}" type="slidenum">
              <a:rPr lang="tr-TR" smtClean="0"/>
              <a:pPr/>
              <a:t>‹#›</a:t>
            </a:fld>
            <a:endParaRPr lang="tr-TR"/>
          </a:p>
        </p:txBody>
      </p:sp>
    </p:spTree>
    <p:extLst>
      <p:ext uri="{BB962C8B-B14F-4D97-AF65-F5344CB8AC3E}">
        <p14:creationId xmlns:p14="http://schemas.microsoft.com/office/powerpoint/2010/main" val="189058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167" y="404089"/>
            <a:ext cx="8754785" cy="1467018"/>
          </a:xfrm>
        </p:spPr>
        <p:txBody>
          <a:bodyPr/>
          <a:lstStyle/>
          <a:p>
            <a:r>
              <a:rPr lang="en-US"/>
              <a:t>Click to edit Master title style</a:t>
            </a:r>
            <a:endParaRPr lang="tr-TR"/>
          </a:p>
        </p:txBody>
      </p:sp>
      <p:sp>
        <p:nvSpPr>
          <p:cNvPr id="3" name="Text Placeholder 2"/>
          <p:cNvSpPr>
            <a:spLocks noGrp="1"/>
          </p:cNvSpPr>
          <p:nvPr>
            <p:ph type="body" idx="1"/>
          </p:nvPr>
        </p:nvSpPr>
        <p:spPr>
          <a:xfrm>
            <a:off x="699168" y="1860565"/>
            <a:ext cx="4294126" cy="911834"/>
          </a:xfrm>
        </p:spPr>
        <p:txBody>
          <a:bodyPr anchor="b"/>
          <a:lstStyle>
            <a:lvl1pPr marL="0" indent="0">
              <a:buNone/>
              <a:defRPr sz="1998" b="1"/>
            </a:lvl1pPr>
            <a:lvl2pPr marL="380665" indent="0">
              <a:buNone/>
              <a:defRPr sz="1665" b="1"/>
            </a:lvl2pPr>
            <a:lvl3pPr marL="761329" indent="0">
              <a:buNone/>
              <a:defRPr sz="1499" b="1"/>
            </a:lvl3pPr>
            <a:lvl4pPr marL="1141994" indent="0">
              <a:buNone/>
              <a:defRPr sz="1332" b="1"/>
            </a:lvl4pPr>
            <a:lvl5pPr marL="1522659" indent="0">
              <a:buNone/>
              <a:defRPr sz="1332" b="1"/>
            </a:lvl5pPr>
            <a:lvl6pPr marL="1903324" indent="0">
              <a:buNone/>
              <a:defRPr sz="1332" b="1"/>
            </a:lvl6pPr>
            <a:lvl7pPr marL="2283988" indent="0">
              <a:buNone/>
              <a:defRPr sz="1332" b="1"/>
            </a:lvl7pPr>
            <a:lvl8pPr marL="2664653" indent="0">
              <a:buNone/>
              <a:defRPr sz="1332" b="1"/>
            </a:lvl8pPr>
            <a:lvl9pPr marL="3045318" indent="0">
              <a:buNone/>
              <a:defRPr sz="1332" b="1"/>
            </a:lvl9pPr>
          </a:lstStyle>
          <a:p>
            <a:pPr lvl="0"/>
            <a:r>
              <a:rPr lang="en-US"/>
              <a:t>Click to edit Master text styles</a:t>
            </a:r>
          </a:p>
        </p:txBody>
      </p:sp>
      <p:sp>
        <p:nvSpPr>
          <p:cNvPr id="4" name="Content Placeholder 3"/>
          <p:cNvSpPr>
            <a:spLocks noGrp="1"/>
          </p:cNvSpPr>
          <p:nvPr>
            <p:ph sz="half" idx="2"/>
          </p:nvPr>
        </p:nvSpPr>
        <p:spPr>
          <a:xfrm>
            <a:off x="699168" y="2772399"/>
            <a:ext cx="4294126" cy="4077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5138678" y="1860565"/>
            <a:ext cx="4315274" cy="911834"/>
          </a:xfrm>
        </p:spPr>
        <p:txBody>
          <a:bodyPr anchor="b"/>
          <a:lstStyle>
            <a:lvl1pPr marL="0" indent="0">
              <a:buNone/>
              <a:defRPr sz="1998" b="1"/>
            </a:lvl1pPr>
            <a:lvl2pPr marL="380665" indent="0">
              <a:buNone/>
              <a:defRPr sz="1665" b="1"/>
            </a:lvl2pPr>
            <a:lvl3pPr marL="761329" indent="0">
              <a:buNone/>
              <a:defRPr sz="1499" b="1"/>
            </a:lvl3pPr>
            <a:lvl4pPr marL="1141994" indent="0">
              <a:buNone/>
              <a:defRPr sz="1332" b="1"/>
            </a:lvl4pPr>
            <a:lvl5pPr marL="1522659" indent="0">
              <a:buNone/>
              <a:defRPr sz="1332" b="1"/>
            </a:lvl5pPr>
            <a:lvl6pPr marL="1903324" indent="0">
              <a:buNone/>
              <a:defRPr sz="1332" b="1"/>
            </a:lvl6pPr>
            <a:lvl7pPr marL="2283988" indent="0">
              <a:buNone/>
              <a:defRPr sz="1332" b="1"/>
            </a:lvl7pPr>
            <a:lvl8pPr marL="2664653" indent="0">
              <a:buNone/>
              <a:defRPr sz="1332" b="1"/>
            </a:lvl8pPr>
            <a:lvl9pPr marL="3045318" indent="0">
              <a:buNone/>
              <a:defRPr sz="1332" b="1"/>
            </a:lvl9pPr>
          </a:lstStyle>
          <a:p>
            <a:pPr lvl="0"/>
            <a:r>
              <a:rPr lang="en-US"/>
              <a:t>Click to edit Master text styles</a:t>
            </a:r>
          </a:p>
        </p:txBody>
      </p:sp>
      <p:sp>
        <p:nvSpPr>
          <p:cNvPr id="6" name="Content Placeholder 5"/>
          <p:cNvSpPr>
            <a:spLocks noGrp="1"/>
          </p:cNvSpPr>
          <p:nvPr>
            <p:ph sz="quarter" idx="4"/>
          </p:nvPr>
        </p:nvSpPr>
        <p:spPr>
          <a:xfrm>
            <a:off x="5138678" y="2772399"/>
            <a:ext cx="4315274" cy="4077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6CCD616-CE9A-43F7-891F-A54AD105B42C}" type="slidenum">
              <a:rPr lang="tr-TR" smtClean="0"/>
              <a:pPr/>
              <a:t>‹#›</a:t>
            </a:fld>
            <a:endParaRPr lang="tr-TR"/>
          </a:p>
        </p:txBody>
      </p:sp>
    </p:spTree>
    <p:extLst>
      <p:ext uri="{BB962C8B-B14F-4D97-AF65-F5344CB8AC3E}">
        <p14:creationId xmlns:p14="http://schemas.microsoft.com/office/powerpoint/2010/main" val="428580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6CCD616-CE9A-43F7-891F-A54AD105B42C}" type="slidenum">
              <a:rPr lang="tr-TR" smtClean="0"/>
              <a:pPr/>
              <a:t>‹#›</a:t>
            </a:fld>
            <a:endParaRPr lang="tr-TR"/>
          </a:p>
        </p:txBody>
      </p:sp>
    </p:spTree>
    <p:extLst>
      <p:ext uri="{BB962C8B-B14F-4D97-AF65-F5344CB8AC3E}">
        <p14:creationId xmlns:p14="http://schemas.microsoft.com/office/powerpoint/2010/main" val="397003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a:xfrm>
            <a:off x="7168773" y="7042945"/>
            <a:ext cx="2283857" cy="404089"/>
          </a:xfrm>
        </p:spPr>
        <p:txBody>
          <a:bodyPr/>
          <a:lstStyle/>
          <a:p>
            <a:fld id="{46CCD616-CE9A-43F7-891F-A54AD105B42C}" type="slidenum">
              <a:rPr lang="tr-TR" smtClean="0"/>
              <a:pPr/>
              <a:t>‹#›</a:t>
            </a:fld>
            <a:endParaRPr lang="tr-TR" dirty="0"/>
          </a:p>
        </p:txBody>
      </p:sp>
    </p:spTree>
    <p:extLst>
      <p:ext uri="{BB962C8B-B14F-4D97-AF65-F5344CB8AC3E}">
        <p14:creationId xmlns:p14="http://schemas.microsoft.com/office/powerpoint/2010/main" val="198035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168" y="505989"/>
            <a:ext cx="3273792" cy="1770962"/>
          </a:xfrm>
        </p:spPr>
        <p:txBody>
          <a:bodyPr anchor="b"/>
          <a:lstStyle>
            <a:lvl1pPr>
              <a:defRPr sz="2664"/>
            </a:lvl1pPr>
          </a:lstStyle>
          <a:p>
            <a:r>
              <a:rPr lang="en-US"/>
              <a:t>Click to edit Master title style</a:t>
            </a:r>
            <a:endParaRPr lang="tr-TR"/>
          </a:p>
        </p:txBody>
      </p:sp>
      <p:sp>
        <p:nvSpPr>
          <p:cNvPr id="3" name="Content Placeholder 2"/>
          <p:cNvSpPr>
            <a:spLocks noGrp="1"/>
          </p:cNvSpPr>
          <p:nvPr>
            <p:ph idx="1"/>
          </p:nvPr>
        </p:nvSpPr>
        <p:spPr>
          <a:xfrm>
            <a:off x="4315274" y="1092797"/>
            <a:ext cx="5138678" cy="5393704"/>
          </a:xfrm>
        </p:spPr>
        <p:txBody>
          <a:bodyPr/>
          <a:lstStyle>
            <a:lvl1pPr>
              <a:defRPr sz="2664"/>
            </a:lvl1pPr>
            <a:lvl2pPr>
              <a:defRPr sz="2331"/>
            </a:lvl2pPr>
            <a:lvl3pPr>
              <a:defRPr sz="1998"/>
            </a:lvl3pPr>
            <a:lvl4pPr>
              <a:defRPr sz="1665"/>
            </a:lvl4pPr>
            <a:lvl5pPr>
              <a:defRPr sz="1665"/>
            </a:lvl5pPr>
            <a:lvl6pPr>
              <a:defRPr sz="1665"/>
            </a:lvl6pPr>
            <a:lvl7pPr>
              <a:defRPr sz="1665"/>
            </a:lvl7pPr>
            <a:lvl8pPr>
              <a:defRPr sz="1665"/>
            </a:lvl8pPr>
            <a:lvl9pPr>
              <a:defRPr sz="1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699168" y="2276951"/>
            <a:ext cx="3273792" cy="4218334"/>
          </a:xfrm>
        </p:spPr>
        <p:txBody>
          <a:bodyPr/>
          <a:lstStyle>
            <a:lvl1pPr marL="0" indent="0">
              <a:buNone/>
              <a:defRPr sz="1332"/>
            </a:lvl1pPr>
            <a:lvl2pPr marL="380665" indent="0">
              <a:buNone/>
              <a:defRPr sz="1166"/>
            </a:lvl2pPr>
            <a:lvl3pPr marL="761329" indent="0">
              <a:buNone/>
              <a:defRPr sz="999"/>
            </a:lvl3pPr>
            <a:lvl4pPr marL="1141994" indent="0">
              <a:buNone/>
              <a:defRPr sz="833"/>
            </a:lvl4pPr>
            <a:lvl5pPr marL="1522659" indent="0">
              <a:buNone/>
              <a:defRPr sz="833"/>
            </a:lvl5pPr>
            <a:lvl6pPr marL="1903324" indent="0">
              <a:buNone/>
              <a:defRPr sz="833"/>
            </a:lvl6pPr>
            <a:lvl7pPr marL="2283988" indent="0">
              <a:buNone/>
              <a:defRPr sz="833"/>
            </a:lvl7pPr>
            <a:lvl8pPr marL="2664653" indent="0">
              <a:buNone/>
              <a:defRPr sz="833"/>
            </a:lvl8pPr>
            <a:lvl9pPr marL="304531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6CCD616-CE9A-43F7-891F-A54AD105B42C}" type="slidenum">
              <a:rPr lang="tr-TR" smtClean="0"/>
              <a:pPr/>
              <a:t>‹#›</a:t>
            </a:fld>
            <a:endParaRPr lang="tr-TR"/>
          </a:p>
        </p:txBody>
      </p:sp>
    </p:spTree>
    <p:extLst>
      <p:ext uri="{BB962C8B-B14F-4D97-AF65-F5344CB8AC3E}">
        <p14:creationId xmlns:p14="http://schemas.microsoft.com/office/powerpoint/2010/main" val="301226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168" y="505989"/>
            <a:ext cx="3273792" cy="1770962"/>
          </a:xfrm>
        </p:spPr>
        <p:txBody>
          <a:bodyPr anchor="b"/>
          <a:lstStyle>
            <a:lvl1pPr>
              <a:defRPr sz="2664"/>
            </a:lvl1pPr>
          </a:lstStyle>
          <a:p>
            <a:r>
              <a:rPr lang="en-US"/>
              <a:t>Click to edit Master title style</a:t>
            </a:r>
            <a:endParaRPr lang="tr-TR"/>
          </a:p>
        </p:txBody>
      </p:sp>
      <p:sp>
        <p:nvSpPr>
          <p:cNvPr id="3" name="Picture Placeholder 2"/>
          <p:cNvSpPr>
            <a:spLocks noGrp="1"/>
          </p:cNvSpPr>
          <p:nvPr>
            <p:ph type="pic" idx="1"/>
          </p:nvPr>
        </p:nvSpPr>
        <p:spPr>
          <a:xfrm>
            <a:off x="4315274" y="1092797"/>
            <a:ext cx="5138678" cy="5393704"/>
          </a:xfrm>
        </p:spPr>
        <p:txBody>
          <a:bodyPr/>
          <a:lstStyle>
            <a:lvl1pPr marL="0" indent="0">
              <a:buNone/>
              <a:defRPr sz="2664"/>
            </a:lvl1pPr>
            <a:lvl2pPr marL="380665" indent="0">
              <a:buNone/>
              <a:defRPr sz="2331"/>
            </a:lvl2pPr>
            <a:lvl3pPr marL="761329" indent="0">
              <a:buNone/>
              <a:defRPr sz="1998"/>
            </a:lvl3pPr>
            <a:lvl4pPr marL="1141994" indent="0">
              <a:buNone/>
              <a:defRPr sz="1665"/>
            </a:lvl4pPr>
            <a:lvl5pPr marL="1522659" indent="0">
              <a:buNone/>
              <a:defRPr sz="1665"/>
            </a:lvl5pPr>
            <a:lvl6pPr marL="1903324" indent="0">
              <a:buNone/>
              <a:defRPr sz="1665"/>
            </a:lvl6pPr>
            <a:lvl7pPr marL="2283988" indent="0">
              <a:buNone/>
              <a:defRPr sz="1665"/>
            </a:lvl7pPr>
            <a:lvl8pPr marL="2664653" indent="0">
              <a:buNone/>
              <a:defRPr sz="1665"/>
            </a:lvl8pPr>
            <a:lvl9pPr marL="3045318" indent="0">
              <a:buNone/>
              <a:defRPr sz="1665"/>
            </a:lvl9pPr>
          </a:lstStyle>
          <a:p>
            <a:endParaRPr lang="tr-TR"/>
          </a:p>
        </p:txBody>
      </p:sp>
      <p:sp>
        <p:nvSpPr>
          <p:cNvPr id="4" name="Text Placeholder 3"/>
          <p:cNvSpPr>
            <a:spLocks noGrp="1"/>
          </p:cNvSpPr>
          <p:nvPr>
            <p:ph type="body" sz="half" idx="2"/>
          </p:nvPr>
        </p:nvSpPr>
        <p:spPr>
          <a:xfrm>
            <a:off x="699168" y="2276951"/>
            <a:ext cx="3273792" cy="4218334"/>
          </a:xfrm>
        </p:spPr>
        <p:txBody>
          <a:bodyPr/>
          <a:lstStyle>
            <a:lvl1pPr marL="0" indent="0">
              <a:buNone/>
              <a:defRPr sz="1332"/>
            </a:lvl1pPr>
            <a:lvl2pPr marL="380665" indent="0">
              <a:buNone/>
              <a:defRPr sz="1166"/>
            </a:lvl2pPr>
            <a:lvl3pPr marL="761329" indent="0">
              <a:buNone/>
              <a:defRPr sz="999"/>
            </a:lvl3pPr>
            <a:lvl4pPr marL="1141994" indent="0">
              <a:buNone/>
              <a:defRPr sz="833"/>
            </a:lvl4pPr>
            <a:lvl5pPr marL="1522659" indent="0">
              <a:buNone/>
              <a:defRPr sz="833"/>
            </a:lvl5pPr>
            <a:lvl6pPr marL="1903324" indent="0">
              <a:buNone/>
              <a:defRPr sz="833"/>
            </a:lvl6pPr>
            <a:lvl7pPr marL="2283988" indent="0">
              <a:buNone/>
              <a:defRPr sz="833"/>
            </a:lvl7pPr>
            <a:lvl8pPr marL="2664653" indent="0">
              <a:buNone/>
              <a:defRPr sz="833"/>
            </a:lvl8pPr>
            <a:lvl9pPr marL="304531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6CCD616-CE9A-43F7-891F-A54AD105B42C}" type="slidenum">
              <a:rPr lang="tr-TR" smtClean="0"/>
              <a:pPr/>
              <a:t>‹#›</a:t>
            </a:fld>
            <a:endParaRPr lang="tr-TR"/>
          </a:p>
        </p:txBody>
      </p:sp>
    </p:spTree>
    <p:extLst>
      <p:ext uri="{BB962C8B-B14F-4D97-AF65-F5344CB8AC3E}">
        <p14:creationId xmlns:p14="http://schemas.microsoft.com/office/powerpoint/2010/main" val="24951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chemeClr val="accent5">
                <a:lumMod val="75000"/>
              </a:schemeClr>
            </a:gs>
            <a:gs pos="20000">
              <a:schemeClr val="accent4">
                <a:lumMod val="40000"/>
                <a:lumOff val="60000"/>
              </a:schemeClr>
            </a:gs>
            <a:gs pos="100000">
              <a:srgbClr val="00B050"/>
            </a:gs>
            <a:gs pos="79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7845" y="404089"/>
            <a:ext cx="8754785" cy="1467018"/>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697845" y="2020443"/>
            <a:ext cx="8754785" cy="4815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697845" y="7034656"/>
            <a:ext cx="2283857" cy="404089"/>
          </a:xfrm>
          <a:prstGeom prst="rect">
            <a:avLst/>
          </a:prstGeom>
        </p:spPr>
        <p:txBody>
          <a:bodyPr vert="horz" lIns="91440" tIns="45720" rIns="91440" bIns="45720" rtlCol="0" anchor="ctr"/>
          <a:lstStyle>
            <a:lvl1pPr algn="l">
              <a:defRPr sz="999">
                <a:solidFill>
                  <a:schemeClr val="tx1">
                    <a:tint val="75000"/>
                  </a:schemeClr>
                </a:solidFill>
              </a:defRPr>
            </a:lvl1pPr>
          </a:lstStyle>
          <a:p>
            <a:endParaRPr lang="tr-TR" dirty="0"/>
          </a:p>
        </p:txBody>
      </p:sp>
      <p:sp>
        <p:nvSpPr>
          <p:cNvPr id="5" name="Footer Placeholder 4"/>
          <p:cNvSpPr>
            <a:spLocks noGrp="1"/>
          </p:cNvSpPr>
          <p:nvPr>
            <p:ph type="ftr" sz="quarter" idx="3"/>
          </p:nvPr>
        </p:nvSpPr>
        <p:spPr>
          <a:xfrm>
            <a:off x="3362345" y="7034656"/>
            <a:ext cx="3425785" cy="404089"/>
          </a:xfrm>
          <a:prstGeom prst="rect">
            <a:avLst/>
          </a:prstGeom>
        </p:spPr>
        <p:txBody>
          <a:bodyPr vert="horz" lIns="91440" tIns="45720" rIns="91440" bIns="45720" rtlCol="0" anchor="ctr"/>
          <a:lstStyle>
            <a:lvl1pPr algn="ctr">
              <a:defRPr sz="999">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168773" y="7034656"/>
            <a:ext cx="2283857" cy="404089"/>
          </a:xfrm>
          <a:prstGeom prst="rect">
            <a:avLst/>
          </a:prstGeom>
        </p:spPr>
        <p:txBody>
          <a:bodyPr vert="horz" lIns="91440" tIns="45720" rIns="91440" bIns="45720" rtlCol="0" anchor="ctr"/>
          <a:lstStyle>
            <a:lvl1pPr algn="r">
              <a:defRPr sz="999">
                <a:solidFill>
                  <a:schemeClr val="tx1">
                    <a:tint val="75000"/>
                  </a:schemeClr>
                </a:solidFill>
              </a:defRPr>
            </a:lvl1pPr>
          </a:lstStyle>
          <a:p>
            <a:fld id="{46CCD616-CE9A-43F7-891F-A54AD105B42C}" type="slidenum">
              <a:rPr lang="tr-TR" smtClean="0"/>
              <a:pPr/>
              <a:t>‹#›</a:t>
            </a:fld>
            <a:endParaRPr lang="tr-TR"/>
          </a:p>
        </p:txBody>
      </p:sp>
      <p:pic>
        <p:nvPicPr>
          <p:cNvPr id="7" name="Picture 6" descr="logo_zeta"/>
          <p:cNvPicPr/>
          <p:nvPr userDrawn="1"/>
        </p:nvPicPr>
        <p:blipFill>
          <a:blip r:embed="rId13" cstate="print"/>
          <a:srcRect/>
          <a:stretch>
            <a:fillRect/>
          </a:stretch>
        </p:blipFill>
        <p:spPr bwMode="auto">
          <a:xfrm>
            <a:off x="-1128" y="0"/>
            <a:ext cx="10150475" cy="357190"/>
          </a:xfrm>
          <a:prstGeom prst="rect">
            <a:avLst/>
          </a:prstGeom>
          <a:noFill/>
          <a:ln w="9525">
            <a:noFill/>
            <a:miter lim="800000"/>
            <a:headEnd/>
            <a:tailEnd/>
          </a:ln>
        </p:spPr>
      </p:pic>
      <p:pic>
        <p:nvPicPr>
          <p:cNvPr id="8" name="Picture 7" descr="logo_zeta"/>
          <p:cNvPicPr/>
          <p:nvPr userDrawn="1"/>
        </p:nvPicPr>
        <p:blipFill>
          <a:blip r:embed="rId13" cstate="print"/>
          <a:srcRect l="37968" t="50000"/>
          <a:stretch>
            <a:fillRect/>
          </a:stretch>
        </p:blipFill>
        <p:spPr bwMode="auto">
          <a:xfrm>
            <a:off x="29028" y="7035029"/>
            <a:ext cx="10121447" cy="142876"/>
          </a:xfrm>
          <a:prstGeom prst="rect">
            <a:avLst/>
          </a:prstGeom>
          <a:noFill/>
          <a:ln w="9525">
            <a:noFill/>
            <a:miter lim="800000"/>
            <a:headEnd/>
            <a:tailEnd/>
          </a:ln>
        </p:spPr>
      </p:pic>
      <p:sp>
        <p:nvSpPr>
          <p:cNvPr id="9" name="Rectangle 1"/>
          <p:cNvSpPr>
            <a:spLocks noChangeArrowheads="1"/>
          </p:cNvSpPr>
          <p:nvPr userDrawn="1"/>
        </p:nvSpPr>
        <p:spPr bwMode="auto">
          <a:xfrm>
            <a:off x="2553553" y="7107323"/>
            <a:ext cx="5043368"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86088" algn="ctr"/>
                <a:tab pos="5499100" algn="l"/>
                <a:tab pos="5972175" algn="r"/>
              </a:tabLst>
            </a:pPr>
            <a:r>
              <a:rPr kumimoji="0" lang="tr-TR" sz="900" b="1" i="0" u="none" strike="noStrike" cap="none" normalizeH="0" baseline="0" dirty="0">
                <a:ln>
                  <a:noFill/>
                </a:ln>
                <a:solidFill>
                  <a:schemeClr val="bg1"/>
                </a:solidFill>
                <a:effectLst/>
                <a:latin typeface="+mn-lt"/>
                <a:ea typeface="Times New Roman" pitchFamily="18" charset="0"/>
                <a:cs typeface="Tahoma" pitchFamily="34" charset="0"/>
              </a:rPr>
              <a:t>ZETA Bilgi </a:t>
            </a:r>
            <a:r>
              <a:rPr kumimoji="0" lang="en-US" sz="900" b="1" i="0" u="none" strike="noStrike" cap="none" normalizeH="0" baseline="0" dirty="0">
                <a:ln>
                  <a:noFill/>
                </a:ln>
                <a:solidFill>
                  <a:schemeClr val="bg1"/>
                </a:solidFill>
                <a:effectLst/>
                <a:latin typeface="+mn-lt"/>
                <a:ea typeface="Times New Roman" pitchFamily="18" charset="0"/>
                <a:cs typeface="Tahoma" pitchFamily="34" charset="0"/>
              </a:rPr>
              <a:t>T</a:t>
            </a:r>
            <a:r>
              <a:rPr kumimoji="0" lang="tr-TR" sz="900" b="1" i="0" u="none" strike="noStrike" cap="none" normalizeH="0" baseline="0" dirty="0" err="1">
                <a:ln>
                  <a:noFill/>
                </a:ln>
                <a:solidFill>
                  <a:schemeClr val="bg1"/>
                </a:solidFill>
                <a:effectLst/>
                <a:latin typeface="+mn-lt"/>
                <a:ea typeface="Times New Roman" pitchFamily="18" charset="0"/>
                <a:cs typeface="Tahoma" pitchFamily="34" charset="0"/>
              </a:rPr>
              <a:t>eknolojileri</a:t>
            </a:r>
            <a:r>
              <a:rPr kumimoji="0" lang="tr-TR" sz="900" b="1" i="0" u="none" strike="noStrike" cap="none" normalizeH="0" baseline="0" dirty="0">
                <a:ln>
                  <a:noFill/>
                </a:ln>
                <a:solidFill>
                  <a:schemeClr val="bg1"/>
                </a:solidFill>
                <a:effectLst/>
                <a:latin typeface="+mn-lt"/>
                <a:ea typeface="Times New Roman" pitchFamily="18" charset="0"/>
                <a:cs typeface="Tahoma" pitchFamily="34" charset="0"/>
              </a:rPr>
              <a:t> Yatırım Danışmanlığı Proje Araştırma Eğitim İç ve Dış </a:t>
            </a:r>
            <a:r>
              <a:rPr kumimoji="0" lang="tr-TR" sz="900" b="1" i="0" u="none" strike="noStrike" cap="none" normalizeH="0" baseline="0" dirty="0" err="1">
                <a:ln>
                  <a:noFill/>
                </a:ln>
                <a:solidFill>
                  <a:schemeClr val="bg1"/>
                </a:solidFill>
                <a:effectLst/>
                <a:latin typeface="+mn-lt"/>
                <a:ea typeface="Times New Roman" pitchFamily="18" charset="0"/>
                <a:cs typeface="Tahoma" pitchFamily="34" charset="0"/>
              </a:rPr>
              <a:t>Tic.Ltd.Şti</a:t>
            </a:r>
            <a:r>
              <a:rPr kumimoji="0" lang="tr-TR" sz="900" b="1" i="0" u="none" strike="noStrike" cap="none" normalizeH="0" baseline="0" dirty="0">
                <a:ln>
                  <a:noFill/>
                </a:ln>
                <a:solidFill>
                  <a:schemeClr val="bg1"/>
                </a:solidFill>
                <a:effectLst/>
                <a:latin typeface="+mn-lt"/>
                <a:ea typeface="Times New Roman" pitchFamily="18" charset="0"/>
                <a:cs typeface="Tahoma" pitchFamily="34" charset="0"/>
              </a:rPr>
              <a:t>.</a:t>
            </a:r>
            <a:endParaRPr kumimoji="0" lang="tr-TR" sz="900" b="0" i="0" u="none" strike="noStrike" cap="none" normalizeH="0" baseline="0" dirty="0">
              <a:ln>
                <a:noFill/>
              </a:ln>
              <a:solidFill>
                <a:schemeClr val="bg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986088" algn="ctr"/>
                <a:tab pos="5499100" algn="l"/>
                <a:tab pos="5972175" algn="r"/>
              </a:tabLst>
            </a:pPr>
            <a:r>
              <a:rPr kumimoji="0" lang="tr-TR" sz="900" b="0" i="0" u="none" strike="noStrike" cap="none" normalizeH="0" baseline="0" dirty="0" err="1">
                <a:ln>
                  <a:noFill/>
                </a:ln>
                <a:solidFill>
                  <a:schemeClr val="bg1"/>
                </a:solidFill>
                <a:effectLst/>
                <a:latin typeface="Tahoma" pitchFamily="34" charset="0"/>
                <a:ea typeface="Times New Roman" pitchFamily="18" charset="0"/>
                <a:cs typeface="Tahoma" pitchFamily="34" charset="0"/>
              </a:rPr>
              <a:t>Uzunçayır</a:t>
            </a:r>
            <a:r>
              <a:rPr kumimoji="0" lang="tr-TR" sz="900" b="0" i="0" u="none" strike="noStrike" cap="none" normalizeH="0" baseline="0" dirty="0">
                <a:ln>
                  <a:noFill/>
                </a:ln>
                <a:solidFill>
                  <a:schemeClr val="bg1"/>
                </a:solidFill>
                <a:effectLst/>
                <a:latin typeface="Tahoma" pitchFamily="34" charset="0"/>
                <a:ea typeface="Times New Roman" pitchFamily="18" charset="0"/>
                <a:cs typeface="Tahoma" pitchFamily="34" charset="0"/>
              </a:rPr>
              <a:t> </a:t>
            </a:r>
            <a:r>
              <a:rPr kumimoji="0" lang="en-US" sz="900" b="0" i="0" u="none" strike="noStrike" cap="none" normalizeH="0" baseline="0" dirty="0">
                <a:ln>
                  <a:noFill/>
                </a:ln>
                <a:solidFill>
                  <a:schemeClr val="bg1"/>
                </a:solidFill>
                <a:effectLst/>
                <a:latin typeface="Tahoma" pitchFamily="34" charset="0"/>
                <a:ea typeface="Times New Roman" pitchFamily="18" charset="0"/>
                <a:cs typeface="Tahoma" pitchFamily="34" charset="0"/>
              </a:rPr>
              <a:t>C</a:t>
            </a:r>
            <a:r>
              <a:rPr kumimoji="0" lang="tr-TR" sz="900" b="0" i="0" u="none" strike="noStrike" cap="none" normalizeH="0" baseline="0" dirty="0">
                <a:ln>
                  <a:noFill/>
                </a:ln>
                <a:solidFill>
                  <a:schemeClr val="bg1"/>
                </a:solidFill>
                <a:effectLst/>
                <a:latin typeface="Tahoma" pitchFamily="34" charset="0"/>
                <a:ea typeface="Times New Roman" pitchFamily="18" charset="0"/>
                <a:cs typeface="Tahoma" pitchFamily="34" charset="0"/>
              </a:rPr>
              <a:t>ad Yapı İş Merkezi C1 Blok Daire 11, Hasanpaşa-Kadıköy/İstanbul Turkey 34722</a:t>
            </a:r>
          </a:p>
          <a:p>
            <a:pPr marL="0" marR="0" lvl="0" indent="0" algn="ctr" defTabSz="914400" rtl="0" eaLnBrk="0" fontAlgn="base" latinLnBrk="0" hangingPunct="0">
              <a:lnSpc>
                <a:spcPct val="100000"/>
              </a:lnSpc>
              <a:spcBef>
                <a:spcPct val="0"/>
              </a:spcBef>
              <a:spcAft>
                <a:spcPct val="0"/>
              </a:spcAft>
              <a:buClrTx/>
              <a:buSzTx/>
              <a:buFontTx/>
              <a:buNone/>
              <a:tabLst>
                <a:tab pos="2986088" algn="ctr"/>
                <a:tab pos="5499100" algn="l"/>
                <a:tab pos="5972175" algn="r"/>
              </a:tabLst>
            </a:pPr>
            <a:r>
              <a:rPr kumimoji="0" lang="tr-TR" sz="900" b="0" i="0" u="none" strike="noStrike" cap="none" normalizeH="0" baseline="0" dirty="0">
                <a:ln>
                  <a:noFill/>
                </a:ln>
                <a:solidFill>
                  <a:schemeClr val="bg1"/>
                </a:solidFill>
                <a:effectLst/>
                <a:latin typeface="Tahoma" pitchFamily="34" charset="0"/>
                <a:ea typeface="Times New Roman" pitchFamily="18" charset="0"/>
                <a:cs typeface="Tahoma" pitchFamily="34" charset="0"/>
              </a:rPr>
              <a:t>Tel: 0216 449 2938  </a:t>
            </a:r>
            <a:r>
              <a:rPr kumimoji="0" lang="tr-TR" sz="900" b="0" i="0" u="none" strike="noStrike" cap="none" normalizeH="0" baseline="0" dirty="0" err="1">
                <a:ln>
                  <a:noFill/>
                </a:ln>
                <a:solidFill>
                  <a:schemeClr val="bg1"/>
                </a:solidFill>
                <a:effectLst/>
                <a:latin typeface="Tahoma" pitchFamily="34" charset="0"/>
                <a:ea typeface="Times New Roman" pitchFamily="18" charset="0"/>
                <a:cs typeface="Tahoma" pitchFamily="34" charset="0"/>
              </a:rPr>
              <a:t>Fax</a:t>
            </a:r>
            <a:r>
              <a:rPr kumimoji="0" lang="tr-TR" sz="900" b="0" i="0" u="none" strike="noStrike" cap="none" normalizeH="0" baseline="0" dirty="0">
                <a:ln>
                  <a:noFill/>
                </a:ln>
                <a:solidFill>
                  <a:schemeClr val="bg1"/>
                </a:solidFill>
                <a:effectLst/>
                <a:latin typeface="Tahoma" pitchFamily="34" charset="0"/>
                <a:ea typeface="Times New Roman" pitchFamily="18" charset="0"/>
                <a:cs typeface="Tahoma" pitchFamily="34" charset="0"/>
              </a:rPr>
              <a:t>: 0216 414 1645    </a:t>
            </a:r>
            <a:r>
              <a:rPr kumimoji="0" lang="tr-TR" sz="900" b="0" i="0" u="none" strike="noStrike" cap="none" normalizeH="0" baseline="0" dirty="0" err="1">
                <a:ln>
                  <a:noFill/>
                </a:ln>
                <a:solidFill>
                  <a:schemeClr val="bg1"/>
                </a:solidFill>
                <a:effectLst/>
                <a:latin typeface="Tahoma" pitchFamily="34" charset="0"/>
                <a:ea typeface="Times New Roman" pitchFamily="18" charset="0"/>
                <a:cs typeface="Tahoma" pitchFamily="34" charset="0"/>
              </a:rPr>
              <a:t>Web:www.zetabt.com</a:t>
            </a:r>
            <a:endParaRPr kumimoji="0" lang="tr-TR" sz="900" b="0" i="0" u="none" strike="noStrike" cap="none" normalizeH="0" baseline="0" dirty="0">
              <a:ln>
                <a:noFill/>
              </a:ln>
              <a:solidFill>
                <a:schemeClr val="bg1"/>
              </a:solidFill>
              <a:effectLst/>
              <a:latin typeface="Arial" pitchFamily="34" charset="0"/>
              <a:cs typeface="Arial" pitchFamily="34" charset="0"/>
            </a:endParaRPr>
          </a:p>
        </p:txBody>
      </p:sp>
      <p:sp>
        <p:nvSpPr>
          <p:cNvPr id="11" name="Rectangle 2"/>
          <p:cNvSpPr>
            <a:spLocks noChangeArrowheads="1"/>
          </p:cNvSpPr>
          <p:nvPr userDrawn="1"/>
        </p:nvSpPr>
        <p:spPr bwMode="auto">
          <a:xfrm>
            <a:off x="-179558" y="7326903"/>
            <a:ext cx="1631578"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86088" algn="ctr"/>
                <a:tab pos="5499100" algn="l"/>
                <a:tab pos="5972175" algn="r"/>
              </a:tabLst>
            </a:pPr>
            <a:r>
              <a:rPr kumimoji="0" lang="tr-TR" sz="1050" b="1" i="0" u="none" strike="noStrike" cap="none" normalizeH="0" baseline="0" dirty="0">
                <a:ln>
                  <a:noFill/>
                </a:ln>
                <a:solidFill>
                  <a:schemeClr val="bg1"/>
                </a:solidFill>
                <a:effectLst/>
                <a:latin typeface="Tahoma" pitchFamily="34" charset="0"/>
                <a:ea typeface="Times New Roman" pitchFamily="18" charset="0"/>
                <a:cs typeface="Tahoma" pitchFamily="34" charset="0"/>
              </a:rPr>
              <a:t>eralp@zetabt.com</a:t>
            </a:r>
            <a:endParaRPr kumimoji="0" lang="tr-TR" sz="2400" b="0" i="0" u="none" strike="noStrike" cap="none" normalizeH="0" baseline="0" dirty="0">
              <a:ln>
                <a:noFill/>
              </a:ln>
              <a:solidFill>
                <a:schemeClr val="bg1"/>
              </a:solidFill>
              <a:effectLst/>
              <a:latin typeface="Arial" pitchFamily="34" charset="0"/>
              <a:cs typeface="Arial" pitchFamily="34" charset="0"/>
            </a:endParaRPr>
          </a:p>
        </p:txBody>
      </p:sp>
      <p:sp>
        <p:nvSpPr>
          <p:cNvPr id="13" name="Rectangle 12"/>
          <p:cNvSpPr/>
          <p:nvPr userDrawn="1"/>
        </p:nvSpPr>
        <p:spPr>
          <a:xfrm>
            <a:off x="-90014" y="7133709"/>
            <a:ext cx="1564851" cy="2616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86088" algn="ctr"/>
                <a:tab pos="5499100" algn="l"/>
                <a:tab pos="5972175" algn="r"/>
              </a:tabLst>
            </a:pPr>
            <a:r>
              <a:rPr kumimoji="0" lang="tr-TR" sz="1100" b="1" i="0" u="none" strike="noStrike" cap="none" normalizeH="0" baseline="0" dirty="0">
                <a:ln>
                  <a:noFill/>
                </a:ln>
                <a:solidFill>
                  <a:schemeClr val="bg1"/>
                </a:solidFill>
                <a:effectLst/>
                <a:latin typeface="Tahoma" pitchFamily="34" charset="0"/>
                <a:ea typeface="Times New Roman" pitchFamily="18" charset="0"/>
                <a:cs typeface="Tahoma" pitchFamily="34" charset="0"/>
              </a:rPr>
              <a:t>Prof. </a:t>
            </a:r>
            <a:r>
              <a:rPr kumimoji="0" lang="tr-TR" sz="1050" b="1" i="0" u="none" strike="noStrike" cap="none" normalizeH="0" baseline="0" dirty="0">
                <a:ln>
                  <a:noFill/>
                </a:ln>
                <a:solidFill>
                  <a:schemeClr val="bg1"/>
                </a:solidFill>
                <a:effectLst/>
                <a:latin typeface="Tahoma" pitchFamily="34" charset="0"/>
                <a:ea typeface="Times New Roman" pitchFamily="18" charset="0"/>
                <a:cs typeface="Tahoma" pitchFamily="34" charset="0"/>
              </a:rPr>
              <a:t>Dr</a:t>
            </a:r>
            <a:r>
              <a:rPr kumimoji="0" lang="tr-TR" sz="1100" b="1" i="0" u="none" strike="noStrike" cap="none" normalizeH="0" baseline="0" dirty="0">
                <a:ln>
                  <a:noFill/>
                </a:ln>
                <a:solidFill>
                  <a:schemeClr val="bg1"/>
                </a:solidFill>
                <a:effectLst/>
                <a:latin typeface="Tahoma" pitchFamily="34" charset="0"/>
                <a:ea typeface="Times New Roman" pitchFamily="18" charset="0"/>
                <a:cs typeface="Tahoma" pitchFamily="34" charset="0"/>
              </a:rPr>
              <a:t>. Eralp ÖZİL</a:t>
            </a:r>
            <a:endParaRPr kumimoji="0" lang="tr-TR" sz="2800" b="0" i="0" u="none" strike="noStrike" cap="none" normalizeH="0" baseline="0" dirty="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63809810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761329" rtl="0" eaLnBrk="1" latinLnBrk="0" hangingPunct="1">
        <a:lnSpc>
          <a:spcPct val="90000"/>
        </a:lnSpc>
        <a:spcBef>
          <a:spcPct val="0"/>
        </a:spcBef>
        <a:buNone/>
        <a:defRPr sz="3663" kern="1200">
          <a:solidFill>
            <a:schemeClr val="tx1"/>
          </a:solidFill>
          <a:latin typeface="+mj-lt"/>
          <a:ea typeface="+mj-ea"/>
          <a:cs typeface="+mj-cs"/>
        </a:defRPr>
      </a:lvl1pPr>
    </p:titleStyle>
    <p:bodyStyle>
      <a:lvl1pPr marL="190332" indent="-190332" algn="l" defTabSz="761329" rtl="0" eaLnBrk="1" latinLnBrk="0" hangingPunct="1">
        <a:lnSpc>
          <a:spcPct val="90000"/>
        </a:lnSpc>
        <a:spcBef>
          <a:spcPts val="833"/>
        </a:spcBef>
        <a:buFont typeface="Arial" panose="020B0604020202020204" pitchFamily="34" charset="0"/>
        <a:buChar char="•"/>
        <a:defRPr sz="2331" kern="1200">
          <a:solidFill>
            <a:schemeClr val="tx1"/>
          </a:solidFill>
          <a:latin typeface="+mn-lt"/>
          <a:ea typeface="+mn-ea"/>
          <a:cs typeface="+mn-cs"/>
        </a:defRPr>
      </a:lvl1pPr>
      <a:lvl2pPr marL="570997" indent="-190332" algn="l" defTabSz="761329" rtl="0" eaLnBrk="1" latinLnBrk="0" hangingPunct="1">
        <a:lnSpc>
          <a:spcPct val="90000"/>
        </a:lnSpc>
        <a:spcBef>
          <a:spcPts val="416"/>
        </a:spcBef>
        <a:buFont typeface="Arial" panose="020B0604020202020204" pitchFamily="34" charset="0"/>
        <a:buChar char="•"/>
        <a:defRPr sz="1998" kern="1200">
          <a:solidFill>
            <a:schemeClr val="tx1"/>
          </a:solidFill>
          <a:latin typeface="+mn-lt"/>
          <a:ea typeface="+mn-ea"/>
          <a:cs typeface="+mn-cs"/>
        </a:defRPr>
      </a:lvl2pPr>
      <a:lvl3pPr marL="951662" indent="-190332" algn="l" defTabSz="761329" rtl="0" eaLnBrk="1" latinLnBrk="0" hangingPunct="1">
        <a:lnSpc>
          <a:spcPct val="90000"/>
        </a:lnSpc>
        <a:spcBef>
          <a:spcPts val="416"/>
        </a:spcBef>
        <a:buFont typeface="Arial" panose="020B0604020202020204" pitchFamily="34" charset="0"/>
        <a:buChar char="•"/>
        <a:defRPr sz="1665" kern="1200">
          <a:solidFill>
            <a:schemeClr val="tx1"/>
          </a:solidFill>
          <a:latin typeface="+mn-lt"/>
          <a:ea typeface="+mn-ea"/>
          <a:cs typeface="+mn-cs"/>
        </a:defRPr>
      </a:lvl3pPr>
      <a:lvl4pPr marL="1332327"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4pPr>
      <a:lvl5pPr marL="1712991"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5pPr>
      <a:lvl6pPr marL="2093656"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6pPr>
      <a:lvl7pPr marL="2474321"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7pPr>
      <a:lvl8pPr marL="2854985"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8pPr>
      <a:lvl9pPr marL="3235650" indent="-190332" algn="l" defTabSz="76132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9pPr>
    </p:bodyStyle>
    <p:otherStyle>
      <a:defPPr>
        <a:defRPr lang="tr-TR"/>
      </a:defPPr>
      <a:lvl1pPr marL="0" algn="l" defTabSz="761329" rtl="0" eaLnBrk="1" latinLnBrk="0" hangingPunct="1">
        <a:defRPr sz="1499" kern="1200">
          <a:solidFill>
            <a:schemeClr val="tx1"/>
          </a:solidFill>
          <a:latin typeface="+mn-lt"/>
          <a:ea typeface="+mn-ea"/>
          <a:cs typeface="+mn-cs"/>
        </a:defRPr>
      </a:lvl1pPr>
      <a:lvl2pPr marL="380665" algn="l" defTabSz="761329" rtl="0" eaLnBrk="1" latinLnBrk="0" hangingPunct="1">
        <a:defRPr sz="1499" kern="1200">
          <a:solidFill>
            <a:schemeClr val="tx1"/>
          </a:solidFill>
          <a:latin typeface="+mn-lt"/>
          <a:ea typeface="+mn-ea"/>
          <a:cs typeface="+mn-cs"/>
        </a:defRPr>
      </a:lvl2pPr>
      <a:lvl3pPr marL="761329" algn="l" defTabSz="761329" rtl="0" eaLnBrk="1" latinLnBrk="0" hangingPunct="1">
        <a:defRPr sz="1499" kern="1200">
          <a:solidFill>
            <a:schemeClr val="tx1"/>
          </a:solidFill>
          <a:latin typeface="+mn-lt"/>
          <a:ea typeface="+mn-ea"/>
          <a:cs typeface="+mn-cs"/>
        </a:defRPr>
      </a:lvl3pPr>
      <a:lvl4pPr marL="1141994" algn="l" defTabSz="761329" rtl="0" eaLnBrk="1" latinLnBrk="0" hangingPunct="1">
        <a:defRPr sz="1499" kern="1200">
          <a:solidFill>
            <a:schemeClr val="tx1"/>
          </a:solidFill>
          <a:latin typeface="+mn-lt"/>
          <a:ea typeface="+mn-ea"/>
          <a:cs typeface="+mn-cs"/>
        </a:defRPr>
      </a:lvl4pPr>
      <a:lvl5pPr marL="1522659" algn="l" defTabSz="761329" rtl="0" eaLnBrk="1" latinLnBrk="0" hangingPunct="1">
        <a:defRPr sz="1499" kern="1200">
          <a:solidFill>
            <a:schemeClr val="tx1"/>
          </a:solidFill>
          <a:latin typeface="+mn-lt"/>
          <a:ea typeface="+mn-ea"/>
          <a:cs typeface="+mn-cs"/>
        </a:defRPr>
      </a:lvl5pPr>
      <a:lvl6pPr marL="1903324" algn="l" defTabSz="761329" rtl="0" eaLnBrk="1" latinLnBrk="0" hangingPunct="1">
        <a:defRPr sz="1499" kern="1200">
          <a:solidFill>
            <a:schemeClr val="tx1"/>
          </a:solidFill>
          <a:latin typeface="+mn-lt"/>
          <a:ea typeface="+mn-ea"/>
          <a:cs typeface="+mn-cs"/>
        </a:defRPr>
      </a:lvl6pPr>
      <a:lvl7pPr marL="2283988" algn="l" defTabSz="761329" rtl="0" eaLnBrk="1" latinLnBrk="0" hangingPunct="1">
        <a:defRPr sz="1499" kern="1200">
          <a:solidFill>
            <a:schemeClr val="tx1"/>
          </a:solidFill>
          <a:latin typeface="+mn-lt"/>
          <a:ea typeface="+mn-ea"/>
          <a:cs typeface="+mn-cs"/>
        </a:defRPr>
      </a:lvl7pPr>
      <a:lvl8pPr marL="2664653" algn="l" defTabSz="761329" rtl="0" eaLnBrk="1" latinLnBrk="0" hangingPunct="1">
        <a:defRPr sz="1499" kern="1200">
          <a:solidFill>
            <a:schemeClr val="tx1"/>
          </a:solidFill>
          <a:latin typeface="+mn-lt"/>
          <a:ea typeface="+mn-ea"/>
          <a:cs typeface="+mn-cs"/>
        </a:defRPr>
      </a:lvl8pPr>
      <a:lvl9pPr marL="3045318" algn="l" defTabSz="761329" rtl="0" eaLnBrk="1" latinLnBrk="0" hangingPunct="1">
        <a:defRPr sz="14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aluminum.org/sites/default/file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journalistsre-source.org/studies/environment/energy/lifecycle-greenhouse-gas-emission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spectrum.ieee.org/energy"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hyperlink" Target="http://www.zetabt.com/docs/ICCI2016EralpOzil.pptx"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6765" y="1562672"/>
            <a:ext cx="8064896" cy="4062651"/>
          </a:xfrm>
          <a:prstGeom prst="rect">
            <a:avLst/>
          </a:prstGeom>
        </p:spPr>
        <p:txBody>
          <a:bodyPr wrap="square">
            <a:spAutoFit/>
          </a:bodyPr>
          <a:lstStyle/>
          <a:p>
            <a:pPr indent="-749300" algn="ctr">
              <a:lnSpc>
                <a:spcPct val="150000"/>
              </a:lnSpc>
              <a:spcAft>
                <a:spcPts val="0"/>
              </a:spcAft>
            </a:pPr>
            <a:r>
              <a:rPr lang="tr-TR" sz="2800" b="1" spc="-50" dirty="0">
                <a:latin typeface="Arial" panose="020B0604020202020204" pitchFamily="34" charset="0"/>
                <a:ea typeface="Courier New" panose="02070309020205020404" pitchFamily="49" charset="0"/>
              </a:rPr>
              <a:t>YENİLENEBİLİR ENERJİ TEKNOLOJİLERİNİN</a:t>
            </a:r>
            <a:endParaRPr lang="tr-TR" spc="-50" dirty="0">
              <a:latin typeface="Courier New" panose="02070309020205020404" pitchFamily="49" charset="0"/>
              <a:ea typeface="Courier New" panose="02070309020205020404" pitchFamily="49" charset="0"/>
            </a:endParaRPr>
          </a:p>
          <a:p>
            <a:pPr indent="-749300" algn="ctr">
              <a:lnSpc>
                <a:spcPct val="150000"/>
              </a:lnSpc>
              <a:spcAft>
                <a:spcPts val="0"/>
              </a:spcAft>
            </a:pPr>
            <a:r>
              <a:rPr lang="tr-TR" sz="2800" b="1" spc="-50" dirty="0">
                <a:latin typeface="Arial" panose="020B0604020202020204" pitchFamily="34" charset="0"/>
                <a:ea typeface="Courier New" panose="02070309020205020404" pitchFamily="49" charset="0"/>
              </a:rPr>
              <a:t>KARBON EMİSYONU VE SÜRDÜRÜLEBİLİRLİK BAKIMINDAN </a:t>
            </a:r>
          </a:p>
          <a:p>
            <a:pPr indent="-749300" algn="ctr">
              <a:lnSpc>
                <a:spcPct val="150000"/>
              </a:lnSpc>
              <a:spcAft>
                <a:spcPts val="0"/>
              </a:spcAft>
            </a:pPr>
            <a:r>
              <a:rPr lang="tr-TR" sz="2800" b="1" spc="-50" dirty="0">
                <a:latin typeface="Arial" panose="020B0604020202020204" pitchFamily="34" charset="0"/>
                <a:ea typeface="Courier New" panose="02070309020205020404" pitchFamily="49" charset="0"/>
              </a:rPr>
              <a:t>KRİTİK DEĞERLENDİRİLMELERİ</a:t>
            </a:r>
            <a:endParaRPr lang="tr-TR" spc="-50" dirty="0">
              <a:latin typeface="Courier New" panose="02070309020205020404" pitchFamily="49" charset="0"/>
              <a:ea typeface="Courier New" panose="02070309020205020404" pitchFamily="49" charset="0"/>
            </a:endParaRPr>
          </a:p>
          <a:p>
            <a:pPr indent="-749300" algn="ctr">
              <a:lnSpc>
                <a:spcPct val="150000"/>
              </a:lnSpc>
              <a:spcAft>
                <a:spcPts val="0"/>
              </a:spcAft>
            </a:pPr>
            <a:endParaRPr lang="tr-TR" sz="2000" b="1" spc="-50" dirty="0">
              <a:latin typeface="Arial" panose="020B0604020202020204" pitchFamily="34" charset="0"/>
              <a:ea typeface="Courier New" panose="02070309020205020404" pitchFamily="49" charset="0"/>
            </a:endParaRPr>
          </a:p>
          <a:p>
            <a:pPr indent="-749300" algn="ctr">
              <a:lnSpc>
                <a:spcPct val="150000"/>
              </a:lnSpc>
              <a:spcAft>
                <a:spcPts val="0"/>
              </a:spcAft>
            </a:pPr>
            <a:r>
              <a:rPr lang="tr-TR" sz="2000" b="1" spc="-50" dirty="0">
                <a:latin typeface="Arial" panose="020B0604020202020204" pitchFamily="34" charset="0"/>
                <a:ea typeface="Courier New" panose="02070309020205020404" pitchFamily="49" charset="0"/>
              </a:rPr>
              <a:t>Prof. Dr. Eralp ÖZİL</a:t>
            </a:r>
            <a:endParaRPr lang="tr-TR" spc="-50" dirty="0">
              <a:latin typeface="Courier New" panose="02070309020205020404" pitchFamily="49" charset="0"/>
              <a:ea typeface="Courier New" panose="02070309020205020404" pitchFamily="49" charset="0"/>
            </a:endParaRPr>
          </a:p>
          <a:p>
            <a:pPr indent="-749300" algn="ctr">
              <a:lnSpc>
                <a:spcPct val="150000"/>
              </a:lnSpc>
              <a:spcAft>
                <a:spcPts val="0"/>
              </a:spcAft>
            </a:pPr>
            <a:r>
              <a:rPr lang="tr-TR" sz="2000" b="1" spc="-50" dirty="0">
                <a:latin typeface="Arial" panose="020B0604020202020204" pitchFamily="34" charset="0"/>
                <a:ea typeface="Courier New" panose="02070309020205020404" pitchFamily="49" charset="0"/>
              </a:rPr>
              <a:t>ZETA BİLGİ TEKNOLOJİLERİ LTD.</a:t>
            </a:r>
            <a:endParaRPr lang="tr-TR"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629223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l="10185" t="6256" r="10847" b="11391"/>
          <a:stretch/>
        </p:blipFill>
        <p:spPr bwMode="auto">
          <a:xfrm>
            <a:off x="2554957" y="410543"/>
            <a:ext cx="4772248" cy="6057106"/>
          </a:xfrm>
          <a:prstGeom prst="rect">
            <a:avLst/>
          </a:prstGeom>
          <a:noFill/>
          <a:ln w="19050">
            <a:solidFill>
              <a:schemeClr val="tx1"/>
            </a:solidFill>
          </a:ln>
          <a:extLst>
            <a:ext uri="{53640926-AAD7-44D8-BBD7-CCE9431645EC}">
              <a14:shadowObscured xmlns:a14="http://schemas.microsoft.com/office/drawing/2010/main"/>
            </a:ext>
          </a:extLst>
        </p:spPr>
      </p:pic>
      <p:sp>
        <p:nvSpPr>
          <p:cNvPr id="4" name="Rectangle 3"/>
          <p:cNvSpPr/>
          <p:nvPr/>
        </p:nvSpPr>
        <p:spPr>
          <a:xfrm>
            <a:off x="1762869" y="6467649"/>
            <a:ext cx="7070154" cy="507831"/>
          </a:xfrm>
          <a:prstGeom prst="rect">
            <a:avLst/>
          </a:prstGeom>
        </p:spPr>
        <p:txBody>
          <a:bodyPr wrap="squar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Şekil 2. Kömür Santrali Üretim Zinciri (Yerli Katkı Gösterilmiş)</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34767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l="6614" t="4674" r="7672" b="5217"/>
          <a:stretch/>
        </p:blipFill>
        <p:spPr bwMode="auto">
          <a:xfrm>
            <a:off x="2482949" y="338535"/>
            <a:ext cx="5093176" cy="6232043"/>
          </a:xfrm>
          <a:prstGeom prst="rect">
            <a:avLst/>
          </a:prstGeom>
          <a:noFill/>
          <a:ln w="12700">
            <a:solidFill>
              <a:schemeClr val="tx1"/>
            </a:solidFill>
          </a:ln>
          <a:extLst>
            <a:ext uri="{53640926-AAD7-44D8-BBD7-CCE9431645EC}">
              <a14:shadowObscured xmlns:a14="http://schemas.microsoft.com/office/drawing/2010/main"/>
            </a:ext>
          </a:extLst>
        </p:spPr>
      </p:pic>
      <p:sp>
        <p:nvSpPr>
          <p:cNvPr id="3" name="Rectangle 2"/>
          <p:cNvSpPr/>
          <p:nvPr/>
        </p:nvSpPr>
        <p:spPr>
          <a:xfrm>
            <a:off x="1618853" y="6459215"/>
            <a:ext cx="7632848" cy="507831"/>
          </a:xfrm>
          <a:prstGeom prst="rect">
            <a:avLst/>
          </a:prstGeom>
        </p:spPr>
        <p:txBody>
          <a:bodyPr wrap="squar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Şekil 3. Hidroelektrik Santral Üretim Zinciri (Yerli Katkı Gösterilmiş)</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517108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l="6217" t="2879" r="7143" b="4430"/>
          <a:stretch/>
        </p:blipFill>
        <p:spPr bwMode="auto">
          <a:xfrm>
            <a:off x="2338933" y="410543"/>
            <a:ext cx="5400258" cy="6252364"/>
          </a:xfrm>
          <a:prstGeom prst="rect">
            <a:avLst/>
          </a:prstGeom>
          <a:noFill/>
          <a:ln>
            <a:solidFill>
              <a:schemeClr val="tx1"/>
            </a:solidFill>
          </a:ln>
          <a:extLst>
            <a:ext uri="{53640926-AAD7-44D8-BBD7-CCE9431645EC}">
              <a14:shadowObscured xmlns:a14="http://schemas.microsoft.com/office/drawing/2010/main"/>
            </a:ext>
          </a:extLst>
        </p:spPr>
      </p:pic>
      <p:sp>
        <p:nvSpPr>
          <p:cNvPr id="3" name="Rectangle 2"/>
          <p:cNvSpPr/>
          <p:nvPr/>
        </p:nvSpPr>
        <p:spPr>
          <a:xfrm>
            <a:off x="1042789" y="6531223"/>
            <a:ext cx="8640960" cy="507831"/>
          </a:xfrm>
          <a:prstGeom prst="rect">
            <a:avLst/>
          </a:prstGeom>
        </p:spPr>
        <p:txBody>
          <a:bodyPr wrap="squar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Şekil 4. Nükleer Santral Üretim Zinciri (Yerli Katkı ve Yarattığı İş Gösterilmiş)</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2657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770981" y="306562"/>
            <a:ext cx="4471010" cy="6267921"/>
          </a:xfrm>
          <a:prstGeom prst="rect">
            <a:avLst/>
          </a:prstGeom>
          <a:noFill/>
          <a:ln w="12700">
            <a:solidFill>
              <a:schemeClr val="tx1"/>
            </a:solidFill>
          </a:ln>
        </p:spPr>
      </p:pic>
      <p:sp>
        <p:nvSpPr>
          <p:cNvPr id="3" name="Rectangle 2"/>
          <p:cNvSpPr/>
          <p:nvPr/>
        </p:nvSpPr>
        <p:spPr>
          <a:xfrm>
            <a:off x="754757" y="6568564"/>
            <a:ext cx="8784976" cy="507831"/>
          </a:xfrm>
          <a:prstGeom prst="rect">
            <a:avLst/>
          </a:prstGeom>
        </p:spPr>
        <p:txBody>
          <a:bodyPr wrap="squar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Şekil 5. Isıl Güneş Santrali Üretim Zinciri (Yerli Katkı ve Yarattığı İş Gösterilmiş)</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5624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l="6084" t="2109" r="7672" b="2357"/>
          <a:stretch/>
        </p:blipFill>
        <p:spPr bwMode="auto">
          <a:xfrm>
            <a:off x="2338933" y="338536"/>
            <a:ext cx="5328592" cy="6264696"/>
          </a:xfrm>
          <a:prstGeom prst="rect">
            <a:avLst/>
          </a:prstGeom>
          <a:noFill/>
          <a:ln>
            <a:solidFill>
              <a:schemeClr val="tx1"/>
            </a:solidFill>
          </a:ln>
          <a:extLst>
            <a:ext uri="{53640926-AAD7-44D8-BBD7-CCE9431645EC}">
              <a14:shadowObscured xmlns:a14="http://schemas.microsoft.com/office/drawing/2010/main"/>
            </a:ext>
          </a:extLst>
        </p:spPr>
      </p:pic>
      <p:sp>
        <p:nvSpPr>
          <p:cNvPr id="3" name="Rectangle 2"/>
          <p:cNvSpPr/>
          <p:nvPr/>
        </p:nvSpPr>
        <p:spPr>
          <a:xfrm>
            <a:off x="250701" y="6531223"/>
            <a:ext cx="10585176" cy="472245"/>
          </a:xfrm>
          <a:prstGeom prst="rect">
            <a:avLst/>
          </a:prstGeom>
        </p:spPr>
        <p:txBody>
          <a:bodyPr wrap="square">
            <a:spAutoFit/>
          </a:bodyPr>
          <a:lstStyle/>
          <a:p>
            <a:pPr indent="-449580"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Şekil 6. PV Güneş Santrali Üretim Zinciri (Yerli Katkı ve Yarattığı İş Gösterilmiş)</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227867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770981" y="410543"/>
            <a:ext cx="4680520" cy="6048672"/>
          </a:xfrm>
          <a:prstGeom prst="rect">
            <a:avLst/>
          </a:prstGeom>
          <a:noFill/>
          <a:ln>
            <a:noFill/>
          </a:ln>
        </p:spPr>
      </p:pic>
      <p:sp>
        <p:nvSpPr>
          <p:cNvPr id="3" name="Rectangle 2"/>
          <p:cNvSpPr/>
          <p:nvPr/>
        </p:nvSpPr>
        <p:spPr>
          <a:xfrm>
            <a:off x="1474837" y="6459215"/>
            <a:ext cx="8064896" cy="507831"/>
          </a:xfrm>
          <a:prstGeom prst="rect">
            <a:avLst/>
          </a:prstGeom>
        </p:spPr>
        <p:txBody>
          <a:bodyPr wrap="square">
            <a:spAutoFit/>
          </a:bodyPr>
          <a:lstStyle/>
          <a:p>
            <a:pPr indent="-449580"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Şekil 7. Güneş Isıl Üretim Zinciri (Yerli Katkı ve Yarattığı İş Gösterilmiş)</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409412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75774409"/>
              </p:ext>
            </p:extLst>
          </p:nvPr>
        </p:nvGraphicFramePr>
        <p:xfrm>
          <a:off x="2194917" y="1994719"/>
          <a:ext cx="5976664" cy="3312368"/>
        </p:xfrm>
        <a:graphic>
          <a:graphicData uri="http://schemas.openxmlformats.org/drawingml/2006/table">
            <a:tbl>
              <a:tblPr firstRow="1" firstCol="1" bandRow="1">
                <a:tableStyleId>{5C22544A-7EE6-4342-B048-85BDC9FD1C3A}</a:tableStyleId>
              </a:tblPr>
              <a:tblGrid>
                <a:gridCol w="826530">
                  <a:extLst>
                    <a:ext uri="{9D8B030D-6E8A-4147-A177-3AD203B41FA5}">
                      <a16:colId xmlns:a16="http://schemas.microsoft.com/office/drawing/2014/main" val="3727432307"/>
                    </a:ext>
                  </a:extLst>
                </a:gridCol>
                <a:gridCol w="3840648">
                  <a:extLst>
                    <a:ext uri="{9D8B030D-6E8A-4147-A177-3AD203B41FA5}">
                      <a16:colId xmlns:a16="http://schemas.microsoft.com/office/drawing/2014/main" val="839283942"/>
                    </a:ext>
                  </a:extLst>
                </a:gridCol>
                <a:gridCol w="1309486">
                  <a:extLst>
                    <a:ext uri="{9D8B030D-6E8A-4147-A177-3AD203B41FA5}">
                      <a16:colId xmlns:a16="http://schemas.microsoft.com/office/drawing/2014/main" val="604819843"/>
                    </a:ext>
                  </a:extLst>
                </a:gridCol>
              </a:tblGrid>
              <a:tr h="1288143">
                <a:tc>
                  <a:txBody>
                    <a:bodyPr/>
                    <a:lstStyle/>
                    <a:p>
                      <a:pPr indent="-749300" algn="just">
                        <a:lnSpc>
                          <a:spcPct val="150000"/>
                        </a:lnSpc>
                        <a:spcAft>
                          <a:spcPts val="0"/>
                        </a:spcAft>
                      </a:pPr>
                      <a:r>
                        <a:rPr lang="tr-TR" sz="1200" spc="-50">
                          <a:effectLst/>
                        </a:rPr>
                        <a:t>NACE Kodu</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Tanımı</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2014’de grupta yer alan çalışan sayısı</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588489926"/>
                  </a:ext>
                </a:extLst>
              </a:tr>
              <a:tr h="404845">
                <a:tc>
                  <a:txBody>
                    <a:bodyPr/>
                    <a:lstStyle/>
                    <a:p>
                      <a:pPr indent="-749300" algn="just">
                        <a:lnSpc>
                          <a:spcPct val="150000"/>
                        </a:lnSpc>
                        <a:spcAft>
                          <a:spcPts val="0"/>
                        </a:spcAft>
                      </a:pPr>
                      <a:r>
                        <a:rPr lang="tr-TR" sz="1200" spc="-50">
                          <a:effectLst/>
                        </a:rPr>
                        <a:t>85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Eğitimde Çalışanlar</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286749</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685814948"/>
                  </a:ext>
                </a:extLst>
              </a:tr>
              <a:tr h="404845">
                <a:tc>
                  <a:txBody>
                    <a:bodyPr/>
                    <a:lstStyle/>
                    <a:p>
                      <a:pPr indent="-749300" algn="just">
                        <a:lnSpc>
                          <a:spcPct val="150000"/>
                        </a:lnSpc>
                        <a:spcAft>
                          <a:spcPts val="0"/>
                        </a:spcAft>
                      </a:pPr>
                      <a:r>
                        <a:rPr lang="tr-TR" sz="1200" spc="-50">
                          <a:effectLst/>
                        </a:rPr>
                        <a:t>71</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Mimarlık, mühendislik ve benzeri faaliyetlerde çalışanlar</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157804</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032537522"/>
                  </a:ext>
                </a:extLst>
              </a:tr>
              <a:tr h="404845">
                <a:tc>
                  <a:txBody>
                    <a:bodyPr/>
                    <a:lstStyle/>
                    <a:p>
                      <a:pPr indent="-749300" algn="just">
                        <a:lnSpc>
                          <a:spcPct val="150000"/>
                        </a:lnSpc>
                        <a:spcAft>
                          <a:spcPts val="0"/>
                        </a:spcAft>
                      </a:pPr>
                      <a:r>
                        <a:rPr lang="tr-TR" sz="1200" spc="-50">
                          <a:effectLst/>
                        </a:rPr>
                        <a:t>72</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Bilimsel ARGE Faaliyetlerinde çalışanlar</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1333</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292464562"/>
                  </a:ext>
                </a:extLst>
              </a:tr>
              <a:tr h="404845">
                <a:tc>
                  <a:txBody>
                    <a:bodyPr/>
                    <a:lstStyle/>
                    <a:p>
                      <a:pPr indent="-749300" algn="just">
                        <a:lnSpc>
                          <a:spcPct val="150000"/>
                        </a:lnSpc>
                        <a:spcAft>
                          <a:spcPts val="0"/>
                        </a:spcAft>
                      </a:pPr>
                      <a:r>
                        <a:rPr lang="tr-TR" sz="1200" spc="-50">
                          <a:effectLst/>
                        </a:rPr>
                        <a:t>74</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Diğer mesleki ve teknik faaliyetlerde bulunanlar</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33707</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379361618"/>
                  </a:ext>
                </a:extLst>
              </a:tr>
              <a:tr h="404845">
                <a:tc gridSpan="2">
                  <a:txBody>
                    <a:bodyPr/>
                    <a:lstStyle/>
                    <a:p>
                      <a:pPr indent="-749300" algn="just">
                        <a:lnSpc>
                          <a:spcPct val="150000"/>
                        </a:lnSpc>
                        <a:spcAft>
                          <a:spcPts val="0"/>
                        </a:spcAft>
                      </a:pPr>
                      <a:r>
                        <a:rPr lang="tr-TR" sz="1200" spc="-50">
                          <a:effectLst/>
                        </a:rPr>
                        <a:t>Toplam</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a:txBody>
                    <a:bodyPr/>
                    <a:lstStyle/>
                    <a:p>
                      <a:pPr indent="-749300" algn="just">
                        <a:lnSpc>
                          <a:spcPct val="150000"/>
                        </a:lnSpc>
                        <a:spcAft>
                          <a:spcPts val="0"/>
                        </a:spcAft>
                      </a:pPr>
                      <a:r>
                        <a:rPr lang="tr-TR" sz="1200" spc="-50" dirty="0">
                          <a:effectLst/>
                        </a:rPr>
                        <a:t>479593</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4263306704"/>
                  </a:ext>
                </a:extLst>
              </a:tr>
            </a:tbl>
          </a:graphicData>
        </a:graphic>
      </p:graphicFrame>
      <p:sp>
        <p:nvSpPr>
          <p:cNvPr id="3" name="Rectangle 2"/>
          <p:cNvSpPr/>
          <p:nvPr/>
        </p:nvSpPr>
        <p:spPr>
          <a:xfrm>
            <a:off x="1546845" y="1071389"/>
            <a:ext cx="7776864" cy="923330"/>
          </a:xfrm>
          <a:prstGeom prst="rect">
            <a:avLst/>
          </a:prstGeom>
        </p:spPr>
        <p:txBody>
          <a:bodyPr wrap="square">
            <a:spAutoFit/>
          </a:bodyPr>
          <a:lstStyle/>
          <a:p>
            <a:pPr indent="-749300" algn="ctr">
              <a:lnSpc>
                <a:spcPct val="150000"/>
              </a:lnSpc>
              <a:spcAft>
                <a:spcPts val="0"/>
              </a:spcAft>
            </a:pPr>
            <a:r>
              <a:rPr lang="tr-TR" b="1" spc="-50" dirty="0">
                <a:latin typeface="Arial" panose="020B0604020202020204" pitchFamily="34" charset="0"/>
                <a:ea typeface="Courier New" panose="02070309020205020404" pitchFamily="49" charset="0"/>
              </a:rPr>
              <a:t>Tablo 1. Türkiyede Enerji Sektöründe ARGE ve Tasarım Alanında </a:t>
            </a:r>
            <a:endParaRPr lang="tr-TR" sz="1600" spc="-50" dirty="0">
              <a:latin typeface="Courier New" panose="02070309020205020404" pitchFamily="49" charset="0"/>
              <a:ea typeface="Courier New" panose="02070309020205020404" pitchFamily="49" charset="0"/>
            </a:endParaRPr>
          </a:p>
          <a:p>
            <a:pPr indent="-749300" algn="ctr">
              <a:lnSpc>
                <a:spcPct val="150000"/>
              </a:lnSpc>
              <a:spcAft>
                <a:spcPts val="0"/>
              </a:spcAft>
            </a:pPr>
            <a:r>
              <a:rPr lang="tr-TR" b="1" spc="-50" dirty="0">
                <a:latin typeface="Arial" panose="020B0604020202020204" pitchFamily="34" charset="0"/>
                <a:ea typeface="Courier New" panose="02070309020205020404" pitchFamily="49" charset="0"/>
              </a:rPr>
              <a:t>Çalışanların Yer Aldıkları Çalışma Grupları</a:t>
            </a:r>
            <a:endParaRPr lang="tr-TR" sz="1600"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217554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73156320"/>
              </p:ext>
            </p:extLst>
          </p:nvPr>
        </p:nvGraphicFramePr>
        <p:xfrm>
          <a:off x="1618853" y="1853277"/>
          <a:ext cx="6768751" cy="4101877"/>
        </p:xfrm>
        <a:graphic>
          <a:graphicData uri="http://schemas.openxmlformats.org/drawingml/2006/table">
            <a:tbl>
              <a:tblPr firstRow="1" firstCol="1" bandRow="1">
                <a:tableStyleId>{5C22544A-7EE6-4342-B048-85BDC9FD1C3A}</a:tableStyleId>
              </a:tblPr>
              <a:tblGrid>
                <a:gridCol w="1807337">
                  <a:extLst>
                    <a:ext uri="{9D8B030D-6E8A-4147-A177-3AD203B41FA5}">
                      <a16:colId xmlns:a16="http://schemas.microsoft.com/office/drawing/2014/main" val="3395762500"/>
                    </a:ext>
                  </a:extLst>
                </a:gridCol>
                <a:gridCol w="1835945">
                  <a:extLst>
                    <a:ext uri="{9D8B030D-6E8A-4147-A177-3AD203B41FA5}">
                      <a16:colId xmlns:a16="http://schemas.microsoft.com/office/drawing/2014/main" val="2502455234"/>
                    </a:ext>
                  </a:extLst>
                </a:gridCol>
                <a:gridCol w="1835945">
                  <a:extLst>
                    <a:ext uri="{9D8B030D-6E8A-4147-A177-3AD203B41FA5}">
                      <a16:colId xmlns:a16="http://schemas.microsoft.com/office/drawing/2014/main" val="3986934374"/>
                    </a:ext>
                  </a:extLst>
                </a:gridCol>
                <a:gridCol w="1289524">
                  <a:extLst>
                    <a:ext uri="{9D8B030D-6E8A-4147-A177-3AD203B41FA5}">
                      <a16:colId xmlns:a16="http://schemas.microsoft.com/office/drawing/2014/main" val="1700063911"/>
                    </a:ext>
                  </a:extLst>
                </a:gridCol>
              </a:tblGrid>
              <a:tr h="315529">
                <a:tc rowSpan="2">
                  <a:txBody>
                    <a:bodyPr/>
                    <a:lstStyle/>
                    <a:p>
                      <a:pPr algn="just">
                        <a:lnSpc>
                          <a:spcPct val="150000"/>
                        </a:lnSpc>
                        <a:spcAft>
                          <a:spcPts val="0"/>
                        </a:spcAft>
                      </a:pPr>
                      <a:r>
                        <a:rPr lang="tr-TR" sz="1000">
                          <a:effectLst/>
                        </a:rPr>
                        <a:t>KADRO ÜNVANI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gridSpan="2">
                  <a:txBody>
                    <a:bodyPr/>
                    <a:lstStyle/>
                    <a:p>
                      <a:pPr indent="-749300" algn="just">
                        <a:lnSpc>
                          <a:spcPct val="150000"/>
                        </a:lnSpc>
                        <a:spcAft>
                          <a:spcPts val="0"/>
                        </a:spcAft>
                      </a:pPr>
                      <a:r>
                        <a:rPr lang="tr-TR" sz="1000" spc="-50" dirty="0">
                          <a:effectLst/>
                        </a:rPr>
                        <a:t>ÜNİVERSİTE TÜRÜ</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rowSpan="2">
                  <a:txBody>
                    <a:bodyPr/>
                    <a:lstStyle/>
                    <a:p>
                      <a:pPr indent="-749300" algn="just">
                        <a:lnSpc>
                          <a:spcPct val="150000"/>
                        </a:lnSpc>
                        <a:spcAft>
                          <a:spcPts val="0"/>
                        </a:spcAft>
                      </a:pPr>
                      <a:r>
                        <a:rPr lang="tr-TR" sz="1000" spc="-50">
                          <a:effectLst/>
                        </a:rPr>
                        <a:t>TOPLAM SAYI</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848284979"/>
                  </a:ext>
                </a:extLst>
              </a:tr>
              <a:tr h="315529">
                <a:tc vMerge="1">
                  <a:txBody>
                    <a:bodyPr/>
                    <a:lstStyle/>
                    <a:p>
                      <a:endParaRPr lang="tr-TR"/>
                    </a:p>
                  </a:txBody>
                  <a:tcPr/>
                </a:tc>
                <a:tc>
                  <a:txBody>
                    <a:bodyPr/>
                    <a:lstStyle/>
                    <a:p>
                      <a:pPr indent="-749300" algn="just">
                        <a:lnSpc>
                          <a:spcPct val="150000"/>
                        </a:lnSpc>
                        <a:spcAft>
                          <a:spcPts val="0"/>
                        </a:spcAft>
                      </a:pPr>
                      <a:r>
                        <a:rPr lang="tr-TR" sz="1000" spc="-50">
                          <a:effectLst/>
                        </a:rPr>
                        <a:t>DEVLET </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VAKIF </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vMerge="1">
                  <a:txBody>
                    <a:bodyPr/>
                    <a:lstStyle/>
                    <a:p>
                      <a:endParaRPr lang="tr-TR"/>
                    </a:p>
                  </a:txBody>
                  <a:tcPr/>
                </a:tc>
                <a:extLst>
                  <a:ext uri="{0D108BD9-81ED-4DB2-BD59-A6C34878D82A}">
                    <a16:rowId xmlns:a16="http://schemas.microsoft.com/office/drawing/2014/main" val="1336349197"/>
                  </a:ext>
                </a:extLst>
              </a:tr>
              <a:tr h="315529">
                <a:tc>
                  <a:txBody>
                    <a:bodyPr/>
                    <a:lstStyle/>
                    <a:p>
                      <a:pPr indent="-749300" algn="just">
                        <a:lnSpc>
                          <a:spcPct val="150000"/>
                        </a:lnSpc>
                        <a:spcAft>
                          <a:spcPts val="0"/>
                        </a:spcAft>
                      </a:pPr>
                      <a:r>
                        <a:rPr lang="tr-TR" sz="1000" spc="-50">
                          <a:effectLst/>
                        </a:rPr>
                        <a:t>PROFESÖR</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18719</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4117</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22836</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066840267"/>
                  </a:ext>
                </a:extLst>
              </a:tr>
              <a:tr h="315529">
                <a:tc>
                  <a:txBody>
                    <a:bodyPr/>
                    <a:lstStyle/>
                    <a:p>
                      <a:pPr indent="-749300" algn="just">
                        <a:lnSpc>
                          <a:spcPct val="150000"/>
                        </a:lnSpc>
                        <a:spcAft>
                          <a:spcPts val="0"/>
                        </a:spcAft>
                      </a:pPr>
                      <a:r>
                        <a:rPr lang="tr-TR" sz="1000" spc="-50">
                          <a:effectLst/>
                        </a:rPr>
                        <a:t>DOÇENT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12966</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2457</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15423</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330089741"/>
                  </a:ext>
                </a:extLst>
              </a:tr>
              <a:tr h="315529">
                <a:tc>
                  <a:txBody>
                    <a:bodyPr/>
                    <a:lstStyle/>
                    <a:p>
                      <a:pPr indent="-749300" algn="just">
                        <a:lnSpc>
                          <a:spcPct val="150000"/>
                        </a:lnSpc>
                        <a:spcAft>
                          <a:spcPts val="0"/>
                        </a:spcAft>
                      </a:pPr>
                      <a:r>
                        <a:rPr lang="tr-TR" sz="1000" spc="-50">
                          <a:effectLst/>
                        </a:rPr>
                        <a:t>YARDIMCI DOÇENT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27883</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7886</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35769</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08356321"/>
                  </a:ext>
                </a:extLst>
              </a:tr>
              <a:tr h="315529">
                <a:tc>
                  <a:txBody>
                    <a:bodyPr/>
                    <a:lstStyle/>
                    <a:p>
                      <a:pPr indent="-749300" algn="just">
                        <a:lnSpc>
                          <a:spcPct val="150000"/>
                        </a:lnSpc>
                        <a:spcAft>
                          <a:spcPts val="0"/>
                        </a:spcAft>
                      </a:pPr>
                      <a:r>
                        <a:rPr lang="tr-TR" sz="1000" spc="-50">
                          <a:effectLst/>
                        </a:rPr>
                        <a:t>ÖĞRETİM GÖREVLİSİ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6508553"/>
                  </a:ext>
                </a:extLst>
              </a:tr>
              <a:tr h="315529">
                <a:tc>
                  <a:txBody>
                    <a:bodyPr/>
                    <a:lstStyle/>
                    <a:p>
                      <a:pPr indent="-749300" algn="just">
                        <a:lnSpc>
                          <a:spcPct val="150000"/>
                        </a:lnSpc>
                        <a:spcAft>
                          <a:spcPts val="0"/>
                        </a:spcAft>
                      </a:pPr>
                      <a:r>
                        <a:rPr lang="tr-TR" sz="1000" spc="-50">
                          <a:effectLst/>
                        </a:rPr>
                        <a:t>ÖĞRETİM GÖREVLİSİ (DR)</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16001</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1141</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17142</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697562321"/>
                  </a:ext>
                </a:extLst>
              </a:tr>
              <a:tr h="315529">
                <a:tc>
                  <a:txBody>
                    <a:bodyPr/>
                    <a:lstStyle/>
                    <a:p>
                      <a:pPr indent="-749300" algn="just">
                        <a:lnSpc>
                          <a:spcPct val="150000"/>
                        </a:lnSpc>
                        <a:spcAft>
                          <a:spcPts val="0"/>
                        </a:spcAft>
                      </a:pPr>
                      <a:r>
                        <a:rPr lang="tr-TR" sz="1000" spc="-50">
                          <a:effectLst/>
                        </a:rPr>
                        <a:t>OKUTMAN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552766994"/>
                  </a:ext>
                </a:extLst>
              </a:tr>
              <a:tr h="315529">
                <a:tc>
                  <a:txBody>
                    <a:bodyPr/>
                    <a:lstStyle/>
                    <a:p>
                      <a:pPr indent="-749300" algn="just">
                        <a:lnSpc>
                          <a:spcPct val="150000"/>
                        </a:lnSpc>
                        <a:spcAft>
                          <a:spcPts val="0"/>
                        </a:spcAft>
                      </a:pPr>
                      <a:r>
                        <a:rPr lang="tr-TR" sz="1000" spc="-50">
                          <a:effectLst/>
                        </a:rPr>
                        <a:t>UZMAN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3690512"/>
                  </a:ext>
                </a:extLst>
              </a:tr>
              <a:tr h="315529">
                <a:tc>
                  <a:txBody>
                    <a:bodyPr/>
                    <a:lstStyle/>
                    <a:p>
                      <a:pPr indent="-749300" algn="just">
                        <a:lnSpc>
                          <a:spcPct val="150000"/>
                        </a:lnSpc>
                        <a:spcAft>
                          <a:spcPts val="0"/>
                        </a:spcAft>
                      </a:pPr>
                      <a:r>
                        <a:rPr lang="tr-TR" sz="1000" spc="-50">
                          <a:effectLst/>
                        </a:rPr>
                        <a:t>ARAŞTIRMA GÖREVLİSİ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44019</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3422</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47443</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54390891"/>
                  </a:ext>
                </a:extLst>
              </a:tr>
              <a:tr h="315529">
                <a:tc>
                  <a:txBody>
                    <a:bodyPr/>
                    <a:lstStyle/>
                    <a:p>
                      <a:pPr indent="-749300" algn="just">
                        <a:lnSpc>
                          <a:spcPct val="150000"/>
                        </a:lnSpc>
                        <a:spcAft>
                          <a:spcPts val="0"/>
                        </a:spcAft>
                      </a:pPr>
                      <a:r>
                        <a:rPr lang="tr-TR" sz="1000" spc="-50">
                          <a:effectLst/>
                        </a:rPr>
                        <a:t>EĞT-ÖĞRT. PLAN.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683282459"/>
                  </a:ext>
                </a:extLst>
              </a:tr>
              <a:tr h="315529">
                <a:tc>
                  <a:txBody>
                    <a:bodyPr/>
                    <a:lstStyle/>
                    <a:p>
                      <a:pPr indent="-749300" algn="just">
                        <a:lnSpc>
                          <a:spcPct val="150000"/>
                        </a:lnSpc>
                        <a:spcAft>
                          <a:spcPts val="0"/>
                        </a:spcAft>
                      </a:pPr>
                      <a:r>
                        <a:rPr lang="tr-TR" sz="1000" spc="-50">
                          <a:effectLst/>
                        </a:rPr>
                        <a:t>TANIMSIZ ÜNVAN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44394146"/>
                  </a:ext>
                </a:extLst>
              </a:tr>
              <a:tr h="315529">
                <a:tc gridSpan="3">
                  <a:txBody>
                    <a:bodyPr/>
                    <a:lstStyle/>
                    <a:p>
                      <a:pPr indent="-749300" algn="just">
                        <a:lnSpc>
                          <a:spcPct val="150000"/>
                        </a:lnSpc>
                        <a:spcAft>
                          <a:spcPts val="0"/>
                        </a:spcAft>
                      </a:pPr>
                      <a:r>
                        <a:rPr lang="tr-TR" sz="1000" spc="-50">
                          <a:effectLst/>
                        </a:rPr>
                        <a:t>ÜNİVERSİTELERDEKİ TOPLAM POTANSİYEL ARAŞTIRMACI HAVUZU</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hMerge="1">
                  <a:txBody>
                    <a:bodyPr/>
                    <a:lstStyle/>
                    <a:p>
                      <a:endParaRPr lang="tr-TR"/>
                    </a:p>
                  </a:txBody>
                  <a:tcPr/>
                </a:tc>
                <a:tc>
                  <a:txBody>
                    <a:bodyPr/>
                    <a:lstStyle/>
                    <a:p>
                      <a:pPr indent="-749300" algn="just">
                        <a:lnSpc>
                          <a:spcPct val="150000"/>
                        </a:lnSpc>
                        <a:spcAft>
                          <a:spcPts val="0"/>
                        </a:spcAft>
                      </a:pPr>
                      <a:r>
                        <a:rPr lang="tr-TR" sz="1200" spc="-50" dirty="0">
                          <a:effectLst/>
                        </a:rPr>
                        <a:t>138613</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668138778"/>
                  </a:ext>
                </a:extLst>
              </a:tr>
            </a:tbl>
          </a:graphicData>
        </a:graphic>
      </p:graphicFrame>
      <p:sp>
        <p:nvSpPr>
          <p:cNvPr id="4" name="Rectangle 3"/>
          <p:cNvSpPr/>
          <p:nvPr/>
        </p:nvSpPr>
        <p:spPr>
          <a:xfrm>
            <a:off x="754757" y="914599"/>
            <a:ext cx="8856984" cy="923330"/>
          </a:xfrm>
          <a:prstGeom prst="rect">
            <a:avLst/>
          </a:prstGeom>
        </p:spPr>
        <p:txBody>
          <a:bodyPr wrap="square">
            <a:spAutoFit/>
          </a:bodyPr>
          <a:lstStyle/>
          <a:p>
            <a:pPr indent="-749300" algn="ctr">
              <a:lnSpc>
                <a:spcPct val="150000"/>
              </a:lnSpc>
              <a:spcAft>
                <a:spcPts val="0"/>
              </a:spcAft>
            </a:pPr>
            <a:r>
              <a:rPr lang="tr-TR" b="1" spc="-50" dirty="0">
                <a:latin typeface="Arial" panose="020B0604020202020204" pitchFamily="34" charset="0"/>
                <a:ea typeface="Courier New" panose="02070309020205020404" pitchFamily="49" charset="0"/>
              </a:rPr>
              <a:t>Tablo 2. Türkiyede Enerji Sektöründe Yükseköğretim Kurumlarında Unvan Dağılımı </a:t>
            </a:r>
            <a:endParaRPr lang="tr-TR" sz="1600" spc="-50" dirty="0">
              <a:latin typeface="Courier New" panose="02070309020205020404" pitchFamily="49" charset="0"/>
              <a:ea typeface="Courier New" panose="02070309020205020404" pitchFamily="49" charset="0"/>
            </a:endParaRPr>
          </a:p>
          <a:p>
            <a:pPr indent="-749300" algn="ctr">
              <a:lnSpc>
                <a:spcPct val="150000"/>
              </a:lnSpc>
              <a:spcAft>
                <a:spcPts val="0"/>
              </a:spcAft>
            </a:pPr>
            <a:r>
              <a:rPr lang="tr-TR" b="1" spc="-50" dirty="0">
                <a:latin typeface="Arial" panose="020B0604020202020204" pitchFamily="34" charset="0"/>
                <a:ea typeface="Courier New" panose="02070309020205020404" pitchFamily="49" charset="0"/>
              </a:rPr>
              <a:t>ve Toplam Potansiyel Araştırmacı Sayısı - 2014</a:t>
            </a:r>
            <a:endParaRPr lang="tr-TR" sz="1600"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74134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2789" y="5955159"/>
            <a:ext cx="8568952" cy="923330"/>
          </a:xfrm>
          <a:prstGeom prst="rect">
            <a:avLst/>
          </a:prstGeom>
        </p:spPr>
        <p:txBody>
          <a:bodyPr wrap="square">
            <a:spAutoFit/>
          </a:bodyPr>
          <a:lstStyle/>
          <a:p>
            <a:pPr indent="-749300" algn="just">
              <a:lnSpc>
                <a:spcPct val="150000"/>
              </a:lnSpc>
              <a:spcAft>
                <a:spcPts val="0"/>
              </a:spcAft>
            </a:pPr>
            <a:r>
              <a:rPr lang="tr-TR" spc="-50" dirty="0">
                <a:latin typeface="Arial" panose="020B0604020202020204" pitchFamily="34" charset="0"/>
                <a:ea typeface="Courier New" panose="02070309020205020404" pitchFamily="49" charset="0"/>
              </a:rPr>
              <a:t>Güneş yatırımlarının ARGE alanında yararttığu istihdam sayısını Tablo 4’den bulabiliriz. Buna göre toplam istihdam sayısı 72 ve ve </a:t>
            </a:r>
            <a:r>
              <a:rPr lang="tr-TR" b="1" spc="-50" dirty="0">
                <a:latin typeface="Arial" panose="020B0604020202020204" pitchFamily="34" charset="0"/>
                <a:ea typeface="Courier New" panose="02070309020205020404" pitchFamily="49" charset="0"/>
              </a:rPr>
              <a:t>MW bazında 0.2 kişi </a:t>
            </a:r>
            <a:r>
              <a:rPr lang="tr-TR" spc="-50" dirty="0">
                <a:latin typeface="Arial" panose="020B0604020202020204" pitchFamily="34" charset="0"/>
                <a:ea typeface="Courier New" panose="02070309020205020404" pitchFamily="49" charset="0"/>
              </a:rPr>
              <a:t>olarak bulunur.	</a:t>
            </a:r>
            <a:endParaRPr lang="tr-TR" sz="1600" spc="-50" dirty="0">
              <a:effectLst/>
              <a:latin typeface="Courier New" panose="02070309020205020404" pitchFamily="49" charset="0"/>
              <a:ea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96552315"/>
              </p:ext>
            </p:extLst>
          </p:nvPr>
        </p:nvGraphicFramePr>
        <p:xfrm>
          <a:off x="1978893" y="886865"/>
          <a:ext cx="6048671" cy="2121324"/>
        </p:xfrm>
        <a:graphic>
          <a:graphicData uri="http://schemas.openxmlformats.org/drawingml/2006/table">
            <a:tbl>
              <a:tblPr firstRow="1" firstCol="1" bandRow="1">
                <a:tableStyleId>{5C22544A-7EE6-4342-B048-85BDC9FD1C3A}</a:tableStyleId>
              </a:tblPr>
              <a:tblGrid>
                <a:gridCol w="1245177">
                  <a:extLst>
                    <a:ext uri="{9D8B030D-6E8A-4147-A177-3AD203B41FA5}">
                      <a16:colId xmlns:a16="http://schemas.microsoft.com/office/drawing/2014/main" val="2798571823"/>
                    </a:ext>
                  </a:extLst>
                </a:gridCol>
                <a:gridCol w="653350">
                  <a:extLst>
                    <a:ext uri="{9D8B030D-6E8A-4147-A177-3AD203B41FA5}">
                      <a16:colId xmlns:a16="http://schemas.microsoft.com/office/drawing/2014/main" val="1684765567"/>
                    </a:ext>
                  </a:extLst>
                </a:gridCol>
                <a:gridCol w="1093375">
                  <a:extLst>
                    <a:ext uri="{9D8B030D-6E8A-4147-A177-3AD203B41FA5}">
                      <a16:colId xmlns:a16="http://schemas.microsoft.com/office/drawing/2014/main" val="866907814"/>
                    </a:ext>
                  </a:extLst>
                </a:gridCol>
                <a:gridCol w="1522032">
                  <a:extLst>
                    <a:ext uri="{9D8B030D-6E8A-4147-A177-3AD203B41FA5}">
                      <a16:colId xmlns:a16="http://schemas.microsoft.com/office/drawing/2014/main" val="3952197547"/>
                    </a:ext>
                  </a:extLst>
                </a:gridCol>
                <a:gridCol w="1534737">
                  <a:extLst>
                    <a:ext uri="{9D8B030D-6E8A-4147-A177-3AD203B41FA5}">
                      <a16:colId xmlns:a16="http://schemas.microsoft.com/office/drawing/2014/main" val="3320594911"/>
                    </a:ext>
                  </a:extLst>
                </a:gridCol>
              </a:tblGrid>
              <a:tr h="256424">
                <a:tc>
                  <a:txBody>
                    <a:bodyPr/>
                    <a:lstStyle/>
                    <a:p>
                      <a:pPr indent="-749300" algn="just">
                        <a:lnSpc>
                          <a:spcPct val="150000"/>
                        </a:lnSpc>
                        <a:spcAft>
                          <a:spcPts val="0"/>
                        </a:spcAft>
                      </a:pPr>
                      <a:r>
                        <a:rPr lang="tr-TR" sz="1000" spc="-50">
                          <a:effectLst/>
                        </a:rPr>
                        <a:t>BÖLÜM</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rowSpan="2">
                  <a:txBody>
                    <a:bodyPr/>
                    <a:lstStyle/>
                    <a:p>
                      <a:pPr indent="-749300" algn="just">
                        <a:lnSpc>
                          <a:spcPct val="150000"/>
                        </a:lnSpc>
                        <a:spcAft>
                          <a:spcPts val="0"/>
                        </a:spcAft>
                      </a:pPr>
                      <a:r>
                        <a:rPr lang="tr-TR" sz="1000" spc="-50">
                          <a:effectLst/>
                        </a:rPr>
                        <a:t>NACE REV.2</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CİRO</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ÜRETİM DEĞERİ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GAYRİ SAFİ YATIRIM</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690987919"/>
                  </a:ext>
                </a:extLst>
              </a:tr>
              <a:tr h="279734">
                <a:tc>
                  <a:txBody>
                    <a:bodyPr/>
                    <a:lstStyle/>
                    <a:p>
                      <a:pPr indent="-749300" algn="just">
                        <a:lnSpc>
                          <a:spcPct val="150000"/>
                        </a:lnSpc>
                        <a:spcAft>
                          <a:spcPts val="0"/>
                        </a:spcAft>
                      </a:pPr>
                      <a:r>
                        <a:rPr lang="tr-TR" sz="1000" spc="-50">
                          <a:effectLst/>
                        </a:rPr>
                        <a:t>DIVISION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vMerge="1">
                  <a:txBody>
                    <a:bodyPr/>
                    <a:lstStyle/>
                    <a:p>
                      <a:endParaRPr lang="tr-TR"/>
                    </a:p>
                  </a:txBody>
                  <a:tcPr/>
                </a:tc>
                <a:tc>
                  <a:txBody>
                    <a:bodyPr/>
                    <a:lstStyle/>
                    <a:p>
                      <a:pPr indent="-749300" algn="just">
                        <a:lnSpc>
                          <a:spcPct val="150000"/>
                        </a:lnSpc>
                        <a:spcAft>
                          <a:spcPts val="0"/>
                        </a:spcAft>
                      </a:pPr>
                      <a:r>
                        <a:rPr lang="tr-TR" sz="1000" spc="-50">
                          <a:effectLst/>
                        </a:rPr>
                        <a:t>TURNOVER</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PRODUCTION VALUE</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GROSS INVESTMENTS</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730032479"/>
                  </a:ext>
                </a:extLst>
              </a:tr>
              <a:tr h="536159">
                <a:tc>
                  <a:txBody>
                    <a:bodyPr/>
                    <a:lstStyle/>
                    <a:p>
                      <a:pPr indent="-749300" algn="just">
                        <a:lnSpc>
                          <a:spcPct val="150000"/>
                        </a:lnSpc>
                        <a:spcAft>
                          <a:spcPts val="0"/>
                        </a:spcAft>
                      </a:pPr>
                      <a:r>
                        <a:rPr lang="tr-TR" sz="1000" spc="-50" dirty="0">
                          <a:effectLst/>
                        </a:rPr>
                        <a:t>GENEL  TOPLAM</a:t>
                      </a:r>
                      <a:endParaRPr lang="tr-TR" sz="1100" spc="-50" dirty="0">
                        <a:effectLst/>
                      </a:endParaRPr>
                    </a:p>
                    <a:p>
                      <a:pPr indent="-749300" algn="just">
                        <a:lnSpc>
                          <a:spcPct val="150000"/>
                        </a:lnSpc>
                        <a:spcAft>
                          <a:spcPts val="0"/>
                        </a:spcAft>
                      </a:pPr>
                      <a:r>
                        <a:rPr lang="tr-TR" sz="1000" spc="-50" dirty="0">
                          <a:effectLst/>
                        </a:rPr>
                        <a:t>GROSS TOTAL</a:t>
                      </a:r>
                      <a:endParaRPr lang="tr-TR" sz="1100" spc="-50" dirty="0">
                        <a:effectLst/>
                        <a:latin typeface="Courier New" panose="02070309020205020404" pitchFamily="49" charset="0"/>
                        <a:ea typeface="Courier New" panose="02070309020205020404" pitchFamily="49" charset="0"/>
                      </a:endParaRPr>
                    </a:p>
                  </a:txBody>
                  <a:tcPr marL="68580" marR="68580" marT="0" marB="0"/>
                </a:tc>
                <a:tc>
                  <a:txBody>
                    <a:bodyPr/>
                    <a:lstStyle/>
                    <a:p>
                      <a:pPr indent="-749300" algn="just">
                        <a:lnSpc>
                          <a:spcPct val="150000"/>
                        </a:lnSpc>
                        <a:spcAft>
                          <a:spcPts val="0"/>
                        </a:spcAft>
                      </a:pPr>
                      <a:r>
                        <a:rPr lang="tr-TR" sz="1200" spc="-50">
                          <a:effectLst/>
                        </a:rPr>
                        <a:t>-</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3.498.808.701.280</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2.179.798.564.292</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213.861.266.471.</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230237409"/>
                  </a:ext>
                </a:extLst>
              </a:tr>
              <a:tr h="256424">
                <a:tc>
                  <a:txBody>
                    <a:bodyPr/>
                    <a:lstStyle/>
                    <a:p>
                      <a:pPr indent="-749300" algn="just">
                        <a:lnSpc>
                          <a:spcPct val="150000"/>
                        </a:lnSpc>
                        <a:spcAft>
                          <a:spcPts val="0"/>
                        </a:spcAft>
                      </a:pPr>
                      <a:r>
                        <a:rPr lang="tr-TR" sz="1000" spc="-50">
                          <a:effectLst/>
                        </a:rPr>
                        <a:t>ENERJİ</a:t>
                      </a:r>
                      <a:endParaRPr lang="tr-TR" sz="1100" spc="-50">
                        <a:effectLst/>
                        <a:latin typeface="Courier New" panose="02070309020205020404" pitchFamily="49" charset="0"/>
                        <a:ea typeface="Courier New" panose="02070309020205020404" pitchFamily="49" charset="0"/>
                      </a:endParaRPr>
                    </a:p>
                  </a:txBody>
                  <a:tcPr marL="68580" marR="68580" marT="0" marB="0"/>
                </a:tc>
                <a:tc>
                  <a:txBody>
                    <a:bodyPr/>
                    <a:lstStyle/>
                    <a:p>
                      <a:pPr indent="-749300" algn="just">
                        <a:lnSpc>
                          <a:spcPct val="150000"/>
                        </a:lnSpc>
                        <a:spcAft>
                          <a:spcPts val="0"/>
                        </a:spcAft>
                      </a:pPr>
                      <a:r>
                        <a:rPr lang="tr-TR" sz="1000" spc="-50">
                          <a:effectLst/>
                        </a:rPr>
                        <a:t>35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175.727.717.525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175.610.112.927</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26.629.124.518</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605558457"/>
                  </a:ext>
                </a:extLst>
              </a:tr>
              <a:tr h="256424">
                <a:tc gridSpan="2">
                  <a:txBody>
                    <a:bodyPr/>
                    <a:lstStyle/>
                    <a:p>
                      <a:pPr indent="-749300" algn="just">
                        <a:lnSpc>
                          <a:spcPct val="150000"/>
                        </a:lnSpc>
                        <a:spcAft>
                          <a:spcPts val="0"/>
                        </a:spcAft>
                      </a:pPr>
                      <a:r>
                        <a:rPr lang="tr-TR" sz="1000" spc="-50">
                          <a:effectLst/>
                        </a:rPr>
                        <a:t>ENERJİ/TOPLAM (%)</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a:txBody>
                    <a:bodyPr/>
                    <a:lstStyle/>
                    <a:p>
                      <a:pPr indent="-749300" algn="just">
                        <a:lnSpc>
                          <a:spcPct val="150000"/>
                        </a:lnSpc>
                        <a:spcAft>
                          <a:spcPts val="0"/>
                        </a:spcAft>
                      </a:pPr>
                      <a:r>
                        <a:rPr lang="tr-TR" sz="1000" spc="-50">
                          <a:effectLst/>
                        </a:rPr>
                        <a:t>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8,05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12,45</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4012913969"/>
                  </a:ext>
                </a:extLst>
              </a:tr>
              <a:tr h="536159">
                <a:tc gridSpan="2">
                  <a:txBody>
                    <a:bodyPr/>
                    <a:lstStyle/>
                    <a:p>
                      <a:pPr indent="-749300" algn="just">
                        <a:lnSpc>
                          <a:spcPct val="150000"/>
                        </a:lnSpc>
                        <a:spcAft>
                          <a:spcPts val="0"/>
                        </a:spcAft>
                      </a:pPr>
                      <a:r>
                        <a:rPr lang="tr-TR" sz="1000" spc="-50">
                          <a:effectLst/>
                        </a:rPr>
                        <a:t>İLİŞKİLENDİRME (RELATIONSHIP TO)</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a:txBody>
                    <a:bodyPr/>
                    <a:lstStyle/>
                    <a:p>
                      <a:pPr indent="-749300" algn="just">
                        <a:lnSpc>
                          <a:spcPct val="150000"/>
                        </a:lnSpc>
                        <a:spcAft>
                          <a:spcPts val="0"/>
                        </a:spcAft>
                      </a:pPr>
                      <a:r>
                        <a:rPr lang="tr-TR" sz="1000" spc="-50">
                          <a:effectLst/>
                        </a:rPr>
                        <a:t>TOPLAM ARGE ÇALIŞANI SAYISI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a:effectLst/>
                        </a:rPr>
                        <a:t>KATMA DEĞER</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000" spc="-50" dirty="0">
                          <a:effectLst/>
                        </a:rPr>
                        <a:t>YENİ ARGE ÇALIŞANI  iSTİHDAMI</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36429219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08146035"/>
              </p:ext>
            </p:extLst>
          </p:nvPr>
        </p:nvGraphicFramePr>
        <p:xfrm>
          <a:off x="1978894" y="3804049"/>
          <a:ext cx="6048670" cy="2151110"/>
        </p:xfrm>
        <a:graphic>
          <a:graphicData uri="http://schemas.openxmlformats.org/drawingml/2006/table">
            <a:tbl>
              <a:tblPr firstRow="1" firstCol="1" bandRow="1">
                <a:tableStyleId>{5C22544A-7EE6-4342-B048-85BDC9FD1C3A}</a:tableStyleId>
              </a:tblPr>
              <a:tblGrid>
                <a:gridCol w="3490003">
                  <a:extLst>
                    <a:ext uri="{9D8B030D-6E8A-4147-A177-3AD203B41FA5}">
                      <a16:colId xmlns:a16="http://schemas.microsoft.com/office/drawing/2014/main" val="98295201"/>
                    </a:ext>
                  </a:extLst>
                </a:gridCol>
                <a:gridCol w="1042321">
                  <a:extLst>
                    <a:ext uri="{9D8B030D-6E8A-4147-A177-3AD203B41FA5}">
                      <a16:colId xmlns:a16="http://schemas.microsoft.com/office/drawing/2014/main" val="2905073883"/>
                    </a:ext>
                  </a:extLst>
                </a:gridCol>
                <a:gridCol w="1516346">
                  <a:extLst>
                    <a:ext uri="{9D8B030D-6E8A-4147-A177-3AD203B41FA5}">
                      <a16:colId xmlns:a16="http://schemas.microsoft.com/office/drawing/2014/main" val="983247599"/>
                    </a:ext>
                  </a:extLst>
                </a:gridCol>
              </a:tblGrid>
              <a:tr h="271885">
                <a:tc>
                  <a:txBody>
                    <a:bodyPr/>
                    <a:lstStyle/>
                    <a:p>
                      <a:pPr indent="-749300" algn="just">
                        <a:lnSpc>
                          <a:spcPct val="150000"/>
                        </a:lnSpc>
                        <a:spcAft>
                          <a:spcPts val="0"/>
                        </a:spcAft>
                      </a:pPr>
                      <a:r>
                        <a:rPr lang="tr-TR" sz="1100" spc="-50">
                          <a:effectLst/>
                        </a:rPr>
                        <a:t>GRUPLAR VE NACE KODLARI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YAKLAŞIM</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ARGE ÇALIŞANI</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89110735"/>
                  </a:ext>
                </a:extLst>
              </a:tr>
              <a:tr h="271885">
                <a:tc>
                  <a:txBody>
                    <a:bodyPr/>
                    <a:lstStyle/>
                    <a:p>
                      <a:pPr indent="-749300" algn="just">
                        <a:lnSpc>
                          <a:spcPct val="150000"/>
                        </a:lnSpc>
                        <a:spcAft>
                          <a:spcPts val="0"/>
                        </a:spcAft>
                      </a:pPr>
                      <a:r>
                        <a:rPr lang="tr-TR" sz="1100" spc="-50" dirty="0">
                          <a:effectLst/>
                        </a:rPr>
                        <a:t>ÜNİVERSİTELER (85) – Ciro Bazlı</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dirty="0">
                          <a:effectLst/>
                        </a:rPr>
                        <a:t>7.000</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4022680675"/>
                  </a:ext>
                </a:extLst>
              </a:tr>
              <a:tr h="271885">
                <a:tc>
                  <a:txBody>
                    <a:bodyPr/>
                    <a:lstStyle/>
                    <a:p>
                      <a:pPr indent="-749300" algn="just">
                        <a:lnSpc>
                          <a:spcPct val="150000"/>
                        </a:lnSpc>
                        <a:spcAft>
                          <a:spcPts val="0"/>
                        </a:spcAft>
                      </a:pPr>
                      <a:r>
                        <a:rPr lang="tr-TR" sz="1100" spc="-50">
                          <a:effectLst/>
                        </a:rPr>
                        <a:t>BİLİMSEL ARGE FAALİYETLERİNDE ÇALIŞANLAR (72)</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%10 (TAHMİN)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130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962381790"/>
                  </a:ext>
                </a:extLst>
              </a:tr>
              <a:tr h="519800">
                <a:tc>
                  <a:txBody>
                    <a:bodyPr/>
                    <a:lstStyle/>
                    <a:p>
                      <a:pPr indent="-749300" algn="just">
                        <a:lnSpc>
                          <a:spcPct val="150000"/>
                        </a:lnSpc>
                        <a:spcAft>
                          <a:spcPts val="0"/>
                        </a:spcAft>
                      </a:pPr>
                      <a:r>
                        <a:rPr lang="tr-TR" sz="1100" spc="-50">
                          <a:effectLst/>
                        </a:rPr>
                        <a:t>MİMARLIK VE MÜHENDİSLİK KURULUŞLARI (71) – Güneşle ilgi kamu kuruluşu ve özel firma sayısı</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dirty="0">
                          <a:effectLst/>
                        </a:rPr>
                        <a:t>8000</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305340358"/>
                  </a:ext>
                </a:extLst>
              </a:tr>
              <a:tr h="271885">
                <a:tc gridSpan="2">
                  <a:txBody>
                    <a:bodyPr/>
                    <a:lstStyle/>
                    <a:p>
                      <a:pPr indent="-749300" algn="just">
                        <a:lnSpc>
                          <a:spcPct val="150000"/>
                        </a:lnSpc>
                        <a:spcAft>
                          <a:spcPts val="0"/>
                        </a:spcAft>
                      </a:pPr>
                      <a:r>
                        <a:rPr lang="tr-TR" sz="1100" spc="-50">
                          <a:effectLst/>
                        </a:rPr>
                        <a:t>TOPLAM ARGE ÇALIŞANI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a:txBody>
                    <a:bodyPr/>
                    <a:lstStyle/>
                    <a:p>
                      <a:pPr indent="-749300" algn="just">
                        <a:lnSpc>
                          <a:spcPct val="150000"/>
                        </a:lnSpc>
                        <a:spcAft>
                          <a:spcPts val="0"/>
                        </a:spcAft>
                      </a:pPr>
                      <a:r>
                        <a:rPr lang="tr-TR" sz="1100" spc="-50">
                          <a:effectLst/>
                        </a:rPr>
                        <a:t>15130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529724611"/>
                  </a:ext>
                </a:extLst>
              </a:tr>
              <a:tr h="271885">
                <a:tc>
                  <a:txBody>
                    <a:bodyPr/>
                    <a:lstStyle/>
                    <a:p>
                      <a:pPr indent="-749300" algn="just">
                        <a:lnSpc>
                          <a:spcPct val="150000"/>
                        </a:lnSpc>
                        <a:spcAft>
                          <a:spcPts val="0"/>
                        </a:spcAft>
                      </a:pPr>
                      <a:r>
                        <a:rPr lang="tr-TR" sz="1100" spc="-50">
                          <a:effectLst/>
                        </a:rPr>
                        <a:t>2014 YILINDA BÜYÜME</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%12.45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1800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873631421"/>
                  </a:ext>
                </a:extLst>
              </a:tr>
              <a:tr h="271885">
                <a:tc>
                  <a:txBody>
                    <a:bodyPr/>
                    <a:lstStyle/>
                    <a:p>
                      <a:pPr indent="-749300" algn="just">
                        <a:lnSpc>
                          <a:spcPct val="150000"/>
                        </a:lnSpc>
                        <a:spcAft>
                          <a:spcPts val="0"/>
                        </a:spcAft>
                      </a:pPr>
                      <a:r>
                        <a:rPr lang="tr-TR" sz="1100" spc="-50" dirty="0">
                          <a:effectLst/>
                        </a:rPr>
                        <a:t>2014 YILINDA GÜNEŞ ENERJİSİ SEKTÖRÜNÜN  PAYI</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 4 (TAHMİN)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dirty="0">
                          <a:effectLst/>
                        </a:rPr>
                        <a:t>72</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960526334"/>
                  </a:ext>
                </a:extLst>
              </a:tr>
            </a:tbl>
          </a:graphicData>
        </a:graphic>
      </p:graphicFrame>
      <p:sp>
        <p:nvSpPr>
          <p:cNvPr id="6" name="Rectangle 5"/>
          <p:cNvSpPr/>
          <p:nvPr/>
        </p:nvSpPr>
        <p:spPr>
          <a:xfrm>
            <a:off x="1978893" y="379034"/>
            <a:ext cx="6192688" cy="507831"/>
          </a:xfrm>
          <a:prstGeom prst="rect">
            <a:avLst/>
          </a:prstGeom>
        </p:spPr>
        <p:txBody>
          <a:bodyPr wrap="square">
            <a:spAutoFit/>
          </a:bodyPr>
          <a:lstStyle/>
          <a:p>
            <a:pPr indent="-749300" algn="ctr">
              <a:lnSpc>
                <a:spcPct val="150000"/>
              </a:lnSpc>
              <a:spcAft>
                <a:spcPts val="0"/>
              </a:spcAft>
            </a:pPr>
            <a:r>
              <a:rPr lang="tr-TR" b="1" spc="-50" dirty="0">
                <a:latin typeface="Arial" panose="020B0604020202020204" pitchFamily="34" charset="0"/>
                <a:ea typeface="Courier New" panose="02070309020205020404" pitchFamily="49" charset="0"/>
              </a:rPr>
              <a:t>Tablo 3. 2014 Yılı İstatistiklerinde Enerji Sektörünün Yeri</a:t>
            </a:r>
            <a:endParaRPr lang="tr-TR" sz="1600" spc="-50" dirty="0">
              <a:effectLst/>
              <a:latin typeface="Courier New" panose="02070309020205020404" pitchFamily="49" charset="0"/>
              <a:ea typeface="Courier New" panose="02070309020205020404" pitchFamily="49" charset="0"/>
            </a:endParaRPr>
          </a:p>
        </p:txBody>
      </p:sp>
      <p:sp>
        <p:nvSpPr>
          <p:cNvPr id="7" name="Rectangle 6"/>
          <p:cNvSpPr/>
          <p:nvPr/>
        </p:nvSpPr>
        <p:spPr>
          <a:xfrm>
            <a:off x="926244" y="2880548"/>
            <a:ext cx="8136904" cy="923330"/>
          </a:xfrm>
          <a:prstGeom prst="rect">
            <a:avLst/>
          </a:prstGeom>
        </p:spPr>
        <p:txBody>
          <a:bodyPr wrap="square">
            <a:spAutoFit/>
          </a:bodyPr>
          <a:lstStyle/>
          <a:p>
            <a:pPr indent="-749300" algn="ctr">
              <a:lnSpc>
                <a:spcPct val="150000"/>
              </a:lnSpc>
              <a:spcAft>
                <a:spcPts val="0"/>
              </a:spcAft>
            </a:pPr>
            <a:r>
              <a:rPr lang="tr-TR" b="1" spc="-50" dirty="0">
                <a:latin typeface="Arial" panose="020B0604020202020204" pitchFamily="34" charset="0"/>
                <a:ea typeface="Courier New" panose="02070309020205020404" pitchFamily="49" charset="0"/>
              </a:rPr>
              <a:t>Tablo 4.  2014  Yılı İstatistiklerine Göre Enerji Sektöründe ARGE Alanında</a:t>
            </a:r>
            <a:endParaRPr lang="tr-TR" sz="1600" spc="-50" dirty="0">
              <a:latin typeface="Courier New" panose="02070309020205020404" pitchFamily="49" charset="0"/>
              <a:ea typeface="Courier New" panose="02070309020205020404" pitchFamily="49" charset="0"/>
            </a:endParaRPr>
          </a:p>
          <a:p>
            <a:pPr indent="-749300" algn="ctr">
              <a:lnSpc>
                <a:spcPct val="150000"/>
              </a:lnSpc>
              <a:spcAft>
                <a:spcPts val="0"/>
              </a:spcAft>
            </a:pPr>
            <a:r>
              <a:rPr lang="tr-TR" b="1" spc="-50" dirty="0">
                <a:latin typeface="Arial" panose="020B0604020202020204" pitchFamily="34" charset="0"/>
                <a:ea typeface="Courier New" panose="02070309020205020404" pitchFamily="49" charset="0"/>
              </a:rPr>
              <a:t>Çalışan Sayısının Tahmini</a:t>
            </a:r>
            <a:endParaRPr lang="tr-TR" sz="1600"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428203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2789" y="698575"/>
            <a:ext cx="7833501" cy="3417682"/>
          </a:xfrm>
          <a:prstGeom prst="rect">
            <a:avLst/>
          </a:prstGeom>
        </p:spPr>
      </p:pic>
      <p:sp>
        <p:nvSpPr>
          <p:cNvPr id="5" name="Rectangle 4"/>
          <p:cNvSpPr/>
          <p:nvPr/>
        </p:nvSpPr>
        <p:spPr>
          <a:xfrm>
            <a:off x="1042789" y="4226967"/>
            <a:ext cx="8208912" cy="2169825"/>
          </a:xfrm>
          <a:prstGeom prst="rect">
            <a:avLst/>
          </a:prstGeom>
        </p:spPr>
        <p:txBody>
          <a:bodyPr wrap="square">
            <a:spAutoFit/>
          </a:bodyPr>
          <a:lstStyle/>
          <a:p>
            <a:pPr indent="-749300" algn="just">
              <a:lnSpc>
                <a:spcPct val="150000"/>
              </a:lnSpc>
              <a:spcAft>
                <a:spcPts val="0"/>
              </a:spcAft>
              <a:tabLst>
                <a:tab pos="257810" algn="l"/>
              </a:tabLst>
            </a:pPr>
            <a:r>
              <a:rPr lang="tr-TR" spc="-50" dirty="0">
                <a:latin typeface="Arial" panose="020B0604020202020204" pitchFamily="34" charset="0"/>
                <a:ea typeface="Courier New" panose="02070309020205020404" pitchFamily="49" charset="0"/>
              </a:rPr>
              <a:t>Güneş ısıl yatırımlarında asıl tasarım oluşumu,  71 NACE kodlu mühendislik ve mimarlık kuruluşlarından gelecektir. Buna göre potansiyel güneş tasarımında çalışanlar sayısı Tablo 5’te özetlenmiştir. Bu rakamlara göre güneş yatırımlarında tasarım nedeniyle oluşan iş sayısı toplam 40 dolaylarında olup </a:t>
            </a:r>
            <a:r>
              <a:rPr lang="tr-TR" b="1" spc="-50" dirty="0">
                <a:latin typeface="Arial" panose="020B0604020202020204" pitchFamily="34" charset="0"/>
                <a:ea typeface="Courier New" panose="02070309020205020404" pitchFamily="49" charset="0"/>
              </a:rPr>
              <a:t>0.1 iş/MW’lık </a:t>
            </a:r>
            <a:r>
              <a:rPr lang="tr-TR" spc="-50" dirty="0">
                <a:latin typeface="Arial" panose="020B0604020202020204" pitchFamily="34" charset="0"/>
                <a:ea typeface="Courier New" panose="02070309020205020404" pitchFamily="49" charset="0"/>
              </a:rPr>
              <a:t>bir istihdam oluşmaktadır.</a:t>
            </a:r>
            <a:endParaRPr lang="tr-TR" sz="1600" spc="-50" dirty="0">
              <a:effectLst/>
              <a:latin typeface="Courier New" panose="02070309020205020404" pitchFamily="49" charset="0"/>
              <a:ea typeface="Courier New" panose="02070309020205020404" pitchFamily="49"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26625869"/>
              </p:ext>
            </p:extLst>
          </p:nvPr>
        </p:nvGraphicFramePr>
        <p:xfrm>
          <a:off x="1042789" y="1376758"/>
          <a:ext cx="7821356" cy="2880318"/>
        </p:xfrm>
        <a:graphic>
          <a:graphicData uri="http://schemas.openxmlformats.org/drawingml/2006/table">
            <a:tbl>
              <a:tblPr firstRow="1" firstCol="1" bandRow="1">
                <a:tableStyleId>{5C22544A-7EE6-4342-B048-85BDC9FD1C3A}</a:tableStyleId>
              </a:tblPr>
              <a:tblGrid>
                <a:gridCol w="4512820">
                  <a:extLst>
                    <a:ext uri="{9D8B030D-6E8A-4147-A177-3AD203B41FA5}">
                      <a16:colId xmlns:a16="http://schemas.microsoft.com/office/drawing/2014/main" val="525917750"/>
                    </a:ext>
                  </a:extLst>
                </a:gridCol>
                <a:gridCol w="1347794">
                  <a:extLst>
                    <a:ext uri="{9D8B030D-6E8A-4147-A177-3AD203B41FA5}">
                      <a16:colId xmlns:a16="http://schemas.microsoft.com/office/drawing/2014/main" val="161003268"/>
                    </a:ext>
                  </a:extLst>
                </a:gridCol>
                <a:gridCol w="1960742">
                  <a:extLst>
                    <a:ext uri="{9D8B030D-6E8A-4147-A177-3AD203B41FA5}">
                      <a16:colId xmlns:a16="http://schemas.microsoft.com/office/drawing/2014/main" val="2623656860"/>
                    </a:ext>
                  </a:extLst>
                </a:gridCol>
              </a:tblGrid>
              <a:tr h="411474">
                <a:tc>
                  <a:txBody>
                    <a:bodyPr/>
                    <a:lstStyle/>
                    <a:p>
                      <a:pPr indent="-749300" algn="just">
                        <a:lnSpc>
                          <a:spcPct val="150000"/>
                        </a:lnSpc>
                        <a:spcAft>
                          <a:spcPts val="0"/>
                        </a:spcAft>
                      </a:pPr>
                      <a:r>
                        <a:rPr lang="tr-TR" sz="1100" spc="-50">
                          <a:effectLst/>
                        </a:rPr>
                        <a:t>GRUPLAR VE NACE KODLARI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YAKLAŞIM</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ARGE ÇALIŞANI</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850886247"/>
                  </a:ext>
                </a:extLst>
              </a:tr>
              <a:tr h="411474">
                <a:tc>
                  <a:txBody>
                    <a:bodyPr/>
                    <a:lstStyle/>
                    <a:p>
                      <a:pPr indent="-749300" algn="just">
                        <a:lnSpc>
                          <a:spcPct val="150000"/>
                        </a:lnSpc>
                        <a:spcAft>
                          <a:spcPts val="0"/>
                        </a:spcAft>
                      </a:pPr>
                      <a:r>
                        <a:rPr lang="tr-TR" sz="1100" spc="-50">
                          <a:effectLst/>
                        </a:rPr>
                        <a:t>ÜNİVERSİTELER (85)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 0.5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700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387889352"/>
                  </a:ext>
                </a:extLst>
              </a:tr>
              <a:tr h="411474">
                <a:tc>
                  <a:txBody>
                    <a:bodyPr/>
                    <a:lstStyle/>
                    <a:p>
                      <a:pPr indent="-749300" algn="just">
                        <a:lnSpc>
                          <a:spcPct val="150000"/>
                        </a:lnSpc>
                        <a:spcAft>
                          <a:spcPts val="0"/>
                        </a:spcAft>
                      </a:pPr>
                      <a:r>
                        <a:rPr lang="tr-TR" sz="1100" spc="-50">
                          <a:effectLst/>
                        </a:rPr>
                        <a:t>TASARIM FAALİYETLERİNDE ÇALIŞANLAR (72)</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%10 (TAHMİN)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130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338857371"/>
                  </a:ext>
                </a:extLst>
              </a:tr>
              <a:tr h="411474">
                <a:tc>
                  <a:txBody>
                    <a:bodyPr/>
                    <a:lstStyle/>
                    <a:p>
                      <a:pPr indent="-749300" algn="just">
                        <a:lnSpc>
                          <a:spcPct val="150000"/>
                        </a:lnSpc>
                        <a:spcAft>
                          <a:spcPts val="0"/>
                        </a:spcAft>
                      </a:pPr>
                      <a:r>
                        <a:rPr lang="tr-TR" sz="1100" spc="-50">
                          <a:effectLst/>
                        </a:rPr>
                        <a:t>MİMARLIK VE MÜHENDİSLİK KURULUŞLARI(71)</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 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8000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4046586743"/>
                  </a:ext>
                </a:extLst>
              </a:tr>
              <a:tr h="411474">
                <a:tc gridSpan="2">
                  <a:txBody>
                    <a:bodyPr/>
                    <a:lstStyle/>
                    <a:p>
                      <a:pPr indent="-749300" algn="just">
                        <a:lnSpc>
                          <a:spcPct val="150000"/>
                        </a:lnSpc>
                        <a:spcAft>
                          <a:spcPts val="0"/>
                        </a:spcAft>
                      </a:pPr>
                      <a:r>
                        <a:rPr lang="tr-TR" sz="1100" spc="-50">
                          <a:effectLst/>
                        </a:rPr>
                        <a:t>TOPLAM TASARIM ÇALIŞANI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a:txBody>
                    <a:bodyPr/>
                    <a:lstStyle/>
                    <a:p>
                      <a:pPr indent="-749300" algn="just">
                        <a:lnSpc>
                          <a:spcPct val="150000"/>
                        </a:lnSpc>
                        <a:spcAft>
                          <a:spcPts val="0"/>
                        </a:spcAft>
                      </a:pPr>
                      <a:r>
                        <a:rPr lang="tr-TR" sz="1100" spc="-50">
                          <a:effectLst/>
                        </a:rPr>
                        <a:t>8830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746304725"/>
                  </a:ext>
                </a:extLst>
              </a:tr>
              <a:tr h="411474">
                <a:tc>
                  <a:txBody>
                    <a:bodyPr/>
                    <a:lstStyle/>
                    <a:p>
                      <a:pPr indent="-749300" algn="just">
                        <a:lnSpc>
                          <a:spcPct val="150000"/>
                        </a:lnSpc>
                        <a:spcAft>
                          <a:spcPts val="0"/>
                        </a:spcAft>
                      </a:pPr>
                      <a:r>
                        <a:rPr lang="tr-TR" sz="1100" spc="-50">
                          <a:effectLst/>
                        </a:rPr>
                        <a:t>2014 YILINDA BÜYÜME</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%12.45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1000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45055012"/>
                  </a:ext>
                </a:extLst>
              </a:tr>
              <a:tr h="411474">
                <a:tc>
                  <a:txBody>
                    <a:bodyPr/>
                    <a:lstStyle/>
                    <a:p>
                      <a:pPr indent="-749300" algn="just">
                        <a:lnSpc>
                          <a:spcPct val="150000"/>
                        </a:lnSpc>
                        <a:spcAft>
                          <a:spcPts val="0"/>
                        </a:spcAft>
                      </a:pPr>
                      <a:r>
                        <a:rPr lang="tr-TR" sz="1100" spc="-50">
                          <a:effectLst/>
                        </a:rPr>
                        <a:t>2014 YILINDA GÜNEŞ ENERJİSİNİN  PAYI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%4 (TAHMİN)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dirty="0">
                          <a:effectLst/>
                        </a:rPr>
                        <a:t>40</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205811073"/>
                  </a:ext>
                </a:extLst>
              </a:tr>
            </a:tbl>
          </a:graphicData>
        </a:graphic>
      </p:graphicFrame>
    </p:spTree>
    <p:extLst>
      <p:ext uri="{BB962C8B-B14F-4D97-AF65-F5344CB8AC3E}">
        <p14:creationId xmlns:p14="http://schemas.microsoft.com/office/powerpoint/2010/main" val="147053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9133" y="6603231"/>
            <a:ext cx="2492990" cy="261610"/>
          </a:xfrm>
          <a:prstGeom prst="rect">
            <a:avLst/>
          </a:prstGeom>
          <a:noFill/>
        </p:spPr>
        <p:txBody>
          <a:bodyPr wrap="none" rtlCol="0">
            <a:spAutoFit/>
          </a:bodyPr>
          <a:lstStyle/>
          <a:p>
            <a:r>
              <a:rPr lang="tr-TR" sz="1100" dirty="0"/>
              <a:t>Photo </a:t>
            </a:r>
            <a:r>
              <a:rPr lang="tr-TR" sz="1100" dirty="0" err="1"/>
              <a:t>by</a:t>
            </a:r>
            <a:r>
              <a:rPr lang="tr-TR" sz="1100" dirty="0"/>
              <a:t> http://www.kompulsa.com/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2829" y="829858"/>
            <a:ext cx="7704857" cy="5778643"/>
          </a:xfrm>
          <a:prstGeom prst="rect">
            <a:avLst/>
          </a:prstGeom>
        </p:spPr>
      </p:pic>
    </p:spTree>
    <p:extLst>
      <p:ext uri="{BB962C8B-B14F-4D97-AF65-F5344CB8AC3E}">
        <p14:creationId xmlns:p14="http://schemas.microsoft.com/office/powerpoint/2010/main" val="3925252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749" y="626567"/>
            <a:ext cx="8856984" cy="6555641"/>
          </a:xfrm>
          <a:prstGeom prst="rect">
            <a:avLst/>
          </a:prstGeom>
        </p:spPr>
        <p:txBody>
          <a:bodyPr wrap="square">
            <a:spAutoFit/>
          </a:bodyPr>
          <a:lstStyle/>
          <a:p>
            <a:pPr indent="-749300" algn="just">
              <a:lnSpc>
                <a:spcPct val="150000"/>
              </a:lnSpc>
              <a:spcAft>
                <a:spcPts val="0"/>
              </a:spcAft>
            </a:pPr>
            <a:r>
              <a:rPr lang="tr-TR" sz="2000" spc="-50" dirty="0">
                <a:latin typeface="Arial" panose="020B0604020202020204" pitchFamily="34" charset="0"/>
                <a:ea typeface="Courier New" panose="02070309020205020404" pitchFamily="49" charset="0"/>
              </a:rPr>
              <a:t>Güneş enerjisi sistemleri üretimi için diğer sektörlerden gelecek girdi­lerin bu sektörlerde yaratacağı istihdam da önem kazanmaktadır. 2014 yılında ortalama kollektör maliyetini 300 lira ve sayısını da 1 milyon alırsak, toplam üretim maliyeti 300 milyon TL olacaktır. Bu değere tesisat maliyeti olarak % 40 ilave edilirse toplam sistem maliyeti 420 milyon TL dolaylarındadır. </a:t>
            </a:r>
            <a:endParaRPr lang="tr-TR" spc="-50" dirty="0">
              <a:latin typeface="Courier New" panose="02070309020205020404" pitchFamily="49" charset="0"/>
              <a:ea typeface="Courier New" panose="02070309020205020404" pitchFamily="49" charset="0"/>
            </a:endParaRPr>
          </a:p>
          <a:p>
            <a:pPr indent="-749300" algn="just">
              <a:lnSpc>
                <a:spcPct val="150000"/>
              </a:lnSpc>
              <a:spcAft>
                <a:spcPts val="0"/>
              </a:spcAft>
            </a:pPr>
            <a:endParaRPr lang="tr-TR" sz="2000" spc="-50" dirty="0">
              <a:latin typeface="Arial" panose="020B0604020202020204" pitchFamily="34" charset="0"/>
              <a:ea typeface="Courier New" panose="02070309020205020404" pitchFamily="49" charset="0"/>
            </a:endParaRPr>
          </a:p>
          <a:p>
            <a:pPr indent="-749300" algn="just">
              <a:lnSpc>
                <a:spcPct val="150000"/>
              </a:lnSpc>
              <a:spcAft>
                <a:spcPts val="0"/>
              </a:spcAft>
            </a:pPr>
            <a:r>
              <a:rPr lang="tr-TR" sz="2000" spc="-50" dirty="0">
                <a:latin typeface="Arial" panose="020B0604020202020204" pitchFamily="34" charset="0"/>
                <a:ea typeface="Courier New" panose="02070309020205020404" pitchFamily="49" charset="0"/>
              </a:rPr>
              <a:t>Güneş enerjisi sistemleri için gerekli girdileri sağlayan sanayi sektör­leri, girdi sağlama oranları ve çalışan kişi başına katma değer Tablo 6’dan görülebilir. </a:t>
            </a:r>
          </a:p>
          <a:p>
            <a:pPr indent="-749300" algn="just">
              <a:lnSpc>
                <a:spcPct val="150000"/>
              </a:lnSpc>
              <a:spcAft>
                <a:spcPts val="0"/>
              </a:spcAft>
            </a:pPr>
            <a:r>
              <a:rPr lang="tr-TR" sz="2000" dirty="0"/>
              <a:t>Daha önce 2014 yılında üretilen güneş kollektörlerinin toplam maliyetinin 420 milyon TL olduğu hesaplanmıştı. Bu rakam, ağırlıklı katma değer olan 111219 TL’ye bölünürse, toplam 3776 yeni iş oluşturacağı görülecektir.  400 MW ısıl üretimi de dikkate aldığımızda yaklaşık </a:t>
            </a:r>
            <a:r>
              <a:rPr lang="tr-TR" sz="2000" b="1" dirty="0"/>
              <a:t>9.44 kişi/MW </a:t>
            </a:r>
            <a:r>
              <a:rPr lang="tr-TR" sz="2000" dirty="0"/>
              <a:t>istihdam düzeyi olarak bulunur.</a:t>
            </a:r>
          </a:p>
          <a:p>
            <a:pPr indent="-749300" algn="just">
              <a:lnSpc>
                <a:spcPct val="150000"/>
              </a:lnSpc>
              <a:spcAft>
                <a:spcPts val="0"/>
              </a:spcAft>
            </a:pPr>
            <a:r>
              <a:rPr lang="tr-TR" sz="2000" spc="-50" dirty="0">
                <a:latin typeface="Arial" panose="020B0604020202020204" pitchFamily="34" charset="0"/>
                <a:ea typeface="Courier New" panose="02070309020205020404" pitchFamily="49" charset="0"/>
              </a:rPr>
              <a:t> </a:t>
            </a:r>
            <a:endParaRPr lang="tr-TR"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592021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774" y="1490663"/>
            <a:ext cx="9464982" cy="4104456"/>
          </a:xfrm>
          <a:prstGeom prst="rect">
            <a:avLst/>
          </a:prstGeom>
        </p:spPr>
      </p:pic>
    </p:spTree>
    <p:extLst>
      <p:ext uri="{BB962C8B-B14F-4D97-AF65-F5344CB8AC3E}">
        <p14:creationId xmlns:p14="http://schemas.microsoft.com/office/powerpoint/2010/main" val="79760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6765" y="698575"/>
            <a:ext cx="8856984" cy="5909310"/>
          </a:xfrm>
          <a:prstGeom prst="rect">
            <a:avLst/>
          </a:prstGeom>
        </p:spPr>
        <p:txBody>
          <a:bodyPr wrap="square">
            <a:spAutoFit/>
          </a:bodyPr>
          <a:lstStyle/>
          <a:p>
            <a:pPr indent="-749300" algn="just">
              <a:lnSpc>
                <a:spcPct val="150000"/>
              </a:lnSpc>
              <a:spcAft>
                <a:spcPts val="0"/>
              </a:spcAft>
            </a:pPr>
            <a:r>
              <a:rPr lang="tr-TR" b="1" spc="-50" dirty="0">
                <a:latin typeface="Arial" panose="020B0604020202020204" pitchFamily="34" charset="0"/>
                <a:ea typeface="Courier New" panose="02070309020205020404" pitchFamily="49" charset="0"/>
              </a:rPr>
              <a:t>1.4 Güneş Sistemleri Enerji  Üretim ve İşletme Aşaması</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spc="-50" dirty="0">
                <a:latin typeface="Arial" panose="020B0604020202020204" pitchFamily="34" charset="0"/>
                <a:ea typeface="Courier New" panose="02070309020205020404" pitchFamily="49" charset="0"/>
              </a:rPr>
              <a:t>Konutlarda sıcak su üretimi için kullanıla  1 – 4 kollektörlü sistemlerde enerji üretim aşamasında  çalışın personele ihtiyaç duyulmamaktadır. Ancak bakım aşamasında kollektörlerin temizlenmesi ve yıkanması için bir eleman ayda bir gün istihdam edilebilir. Buna karşın büyük tarla tipi sistemlerde her 40 - 80 KW için bir kişi istihdamı gerekebilir. Buna göre yaklaşık 100 MW’lık bir güneş tarlası her yıl devreye giriyorsa, yaratılan iş miktarı </a:t>
            </a:r>
            <a:r>
              <a:rPr lang="tr-TR" b="1" spc="-50" dirty="0">
                <a:latin typeface="Arial" panose="020B0604020202020204" pitchFamily="34" charset="0"/>
                <a:ea typeface="Courier New" panose="02070309020205020404" pitchFamily="49" charset="0"/>
              </a:rPr>
              <a:t>12 iş/MW </a:t>
            </a:r>
            <a:r>
              <a:rPr lang="tr-TR" spc="-50" dirty="0">
                <a:latin typeface="Arial" panose="020B0604020202020204" pitchFamily="34" charset="0"/>
                <a:ea typeface="Courier New" panose="02070309020205020404" pitchFamily="49" charset="0"/>
              </a:rPr>
              <a:t>olacaktır</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b="1" spc="-50" dirty="0">
                <a:latin typeface="Arial" panose="020B0604020202020204" pitchFamily="34" charset="0"/>
                <a:ea typeface="Courier New" panose="02070309020205020404" pitchFamily="49" charset="0"/>
              </a:rPr>
              <a:t> 1.5 Güneş Sistemleri Montaj ve Bakım Aşaması</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spc="-50" dirty="0">
                <a:latin typeface="Arial" panose="020B0604020202020204" pitchFamily="34" charset="0"/>
                <a:ea typeface="Courier New" panose="02070309020205020404" pitchFamily="49" charset="0"/>
              </a:rPr>
              <a:t>Bir kişinin yılda 180 gün çalışarak ortalama 360 kollektörün montaj veya bakımını gerçekleştirebileceği düşünülürse  1.000.000/360kişi= 2800 kişiye ihtiyaç duyulacaktır. 400 MW’lık ısıl enerji üretimi dikkate alındığında montaj, bakım ws. için istihdam üretimi 2800/400= 7 kişi//MW olarak gerçekleşir. Tüm yıl bazında bu rakam büyük bir olasılıkla </a:t>
            </a:r>
            <a:r>
              <a:rPr lang="tr-TR" b="1" spc="-50" dirty="0">
                <a:latin typeface="Arial" panose="020B0604020202020204" pitchFamily="34" charset="0"/>
                <a:ea typeface="Courier New" panose="02070309020205020404" pitchFamily="49" charset="0"/>
              </a:rPr>
              <a:t>4 kişi /MW olarak gerçekleşecektir.</a:t>
            </a:r>
            <a:endParaRPr lang="tr-TR" sz="1600" b="1" spc="-50" dirty="0">
              <a:latin typeface="Courier New" panose="02070309020205020404" pitchFamily="49" charset="0"/>
              <a:ea typeface="Courier New" panose="02070309020205020404" pitchFamily="49" charset="0"/>
            </a:endParaRPr>
          </a:p>
          <a:p>
            <a:pPr indent="-749300" algn="just">
              <a:lnSpc>
                <a:spcPct val="150000"/>
              </a:lnSpc>
              <a:spcAft>
                <a:spcPts val="0"/>
              </a:spcAft>
              <a:tabLst>
                <a:tab pos="316230" algn="l"/>
              </a:tabLst>
            </a:pPr>
            <a:r>
              <a:rPr lang="tr-TR" spc="-50" dirty="0">
                <a:latin typeface="Arial" panose="020B0604020202020204" pitchFamily="34" charset="0"/>
                <a:ea typeface="Courier New" panose="02070309020205020404" pitchFamily="49" charset="0"/>
              </a:rPr>
              <a:t> </a:t>
            </a:r>
            <a:endParaRPr lang="tr-TR" sz="1600" spc="-50" dirty="0">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38802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821" y="1634679"/>
            <a:ext cx="7848872" cy="3416320"/>
          </a:xfrm>
          <a:prstGeom prst="rect">
            <a:avLst/>
          </a:prstGeom>
        </p:spPr>
        <p:txBody>
          <a:bodyPr wrap="square">
            <a:spAutoFit/>
          </a:bodyPr>
          <a:lstStyle/>
          <a:p>
            <a:pPr indent="-749300" algn="just">
              <a:lnSpc>
                <a:spcPct val="150000"/>
              </a:lnSpc>
              <a:spcAft>
                <a:spcPts val="0"/>
              </a:spcAft>
              <a:tabLst>
                <a:tab pos="316230" algn="l"/>
              </a:tabLst>
            </a:pPr>
            <a:r>
              <a:rPr lang="tr-TR" b="1" spc="-50" dirty="0">
                <a:latin typeface="Arial" panose="020B0604020202020204" pitchFamily="34" charset="0"/>
                <a:ea typeface="Courier New" panose="02070309020205020404" pitchFamily="49" charset="0"/>
              </a:rPr>
              <a:t>1.6 Güneş Hurda, Geri Kazanım</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spc="-50" dirty="0">
                <a:latin typeface="Arial" panose="020B0604020202020204" pitchFamily="34" charset="0"/>
                <a:ea typeface="Courier New" panose="02070309020205020404" pitchFamily="49" charset="0"/>
              </a:rPr>
              <a:t>2014 yılı itibariyle, ülke genelinde kurulu olan güneş kollektörü sayısının 9.000.000 dolaylarında olduğu bilinmktedir. Yaklaşık yıllık %4’lük bir bölümün hurdaya çıkması demek 360000 kollektörün hurda olduğun anlamına gelmektedir. Bir kollektörün hurda değerinin  10 TL olduğu kabul edilirse sağlanabilecek hurda gelir 3.600.000 TL dir.  Tablo 5’de verilen metal sanayi için geçerli katma değer rakamını kullanırsak, yaratılacak iş sayısı toplam 32 ve  32/400= </a:t>
            </a:r>
            <a:r>
              <a:rPr lang="tr-TR" b="1" spc="-50" dirty="0">
                <a:latin typeface="Arial" panose="020B0604020202020204" pitchFamily="34" charset="0"/>
                <a:ea typeface="Courier New" panose="02070309020205020404" pitchFamily="49" charset="0"/>
              </a:rPr>
              <a:t>0.08 iş/MW </a:t>
            </a:r>
            <a:r>
              <a:rPr lang="tr-TR" spc="-50" dirty="0">
                <a:latin typeface="Arial" panose="020B0604020202020204" pitchFamily="34" charset="0"/>
                <a:ea typeface="Courier New" panose="02070309020205020404" pitchFamily="49" charset="0"/>
              </a:rPr>
              <a:t>olacaktır.  </a:t>
            </a:r>
            <a:endParaRPr lang="tr-TR" sz="1600" spc="-50" dirty="0">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2500284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797" y="914599"/>
            <a:ext cx="7992888" cy="5493812"/>
          </a:xfrm>
          <a:prstGeom prst="rect">
            <a:avLst/>
          </a:prstGeom>
        </p:spPr>
        <p:txBody>
          <a:bodyPr wrap="square">
            <a:spAutoFit/>
          </a:bodyPr>
          <a:lstStyle/>
          <a:p>
            <a:pPr lvl="0" algn="just">
              <a:lnSpc>
                <a:spcPct val="150000"/>
              </a:lnSpc>
              <a:spcAft>
                <a:spcPts val="0"/>
              </a:spcAft>
            </a:pPr>
            <a:r>
              <a:rPr lang="tr-TR" b="1" spc="-50" dirty="0">
                <a:latin typeface="Arial" panose="020B0604020202020204" pitchFamily="34" charset="0"/>
                <a:ea typeface="Courier New" panose="02070309020205020404" pitchFamily="49" charset="0"/>
              </a:rPr>
              <a:t>                             Hidroelektrik Santral Yatırımı Üretim Zinciri</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tabLst>
                <a:tab pos="257810" algn="l"/>
              </a:tabLst>
            </a:pPr>
            <a:r>
              <a:rPr lang="tr-TR" b="1" spc="-50" dirty="0">
                <a:latin typeface="Arial" panose="020B0604020202020204" pitchFamily="34" charset="0"/>
                <a:ea typeface="Courier New" panose="02070309020205020404" pitchFamily="49" charset="0"/>
              </a:rPr>
              <a:t>Hidroelektrik Ar-Ge</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spc="-50" dirty="0">
                <a:latin typeface="Arial" panose="020B0604020202020204" pitchFamily="34" charset="0"/>
                <a:ea typeface="Courier New" panose="02070309020205020404" pitchFamily="49" charset="0"/>
              </a:rPr>
              <a:t>Türkiye Elektrik Üretim A.Ş. nin Türkiye Elektrik Enerjisi 5 Yıllık Üretim Kapasite Projeksiyonu (2015 – 2019) Raporuna göre, 2013 yıl sonu itibariyle yaklaşık 22.290 MW olan hidroelektrik santrallerinin toplam kurulu gücü 2014 yılında yaklaşık 1.375 MW artarak 23.664 MW’a yükselmiştir. Güneş termalin aksine hidroelektrik santraller yurt dışına daha bağımlı olmaktadır. Bu yüzden ülke genelinde bu alanda ARGE ve tasarım alanlarında yaratılan iş gücü olması gerekenin altındadır. Buna karşın büyük yatırımları ifade eden hidroelektrik santrallerde yatırım süresi genelde bir yılı aşmakta, bu nedenden dolayı her yatırım ayrıntılı bir şantiyenin devrede bulunmasını zorunlu kılmaktadır. Bunun yanısıra görevi hidroelektrik santralleride kapsayan DSİ gibi kapsamlı bir kamu kuruluşu da bulunmaktadır.  </a:t>
            </a:r>
            <a:endParaRPr lang="tr-TR" sz="1600"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2592382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733" y="914599"/>
            <a:ext cx="9289032" cy="5170646"/>
          </a:xfrm>
          <a:prstGeom prst="rect">
            <a:avLst/>
          </a:prstGeom>
        </p:spPr>
        <p:txBody>
          <a:bodyPr wrap="square">
            <a:spAutoFit/>
          </a:bodyPr>
          <a:lstStyle/>
          <a:p>
            <a:pPr indent="-749300" algn="just">
              <a:lnSpc>
                <a:spcPct val="150000"/>
              </a:lnSpc>
              <a:spcAft>
                <a:spcPts val="0"/>
              </a:spcAft>
            </a:pPr>
            <a:r>
              <a:rPr lang="tr-TR" sz="2400" spc="-50" dirty="0">
                <a:latin typeface="Arial" panose="020B0604020202020204" pitchFamily="34" charset="0"/>
                <a:ea typeface="Courier New" panose="02070309020205020404" pitchFamily="49" charset="0"/>
              </a:rPr>
              <a:t>Hidrolik enerjininin herhangi bir aşamasında çalışma yapanlar da güneş yatırımlarıyla benzer gruplardan (Tablo 1 ve Tablo 2) gelecektir. Enerji sektöründe faaliyet gösteren araştırmacı sayısının 2014 yılı sanayi istatistikleri yardımıyla nasıl bulunduğu Tablo 3’te özetlenmişti.  Bu tablodan yararlanarak belirtilen  gruplar bazında tahmin yaparak hidroelektrik santral yatırımlarının ARGE alanında yararttığu istihdam sayısını Tablo 7’den bulabiliriz. 1375 MW’lık yeni yatırımın 90 kişilik bir istihdam yaratacağı, yani MW başına istihdamın </a:t>
            </a:r>
            <a:r>
              <a:rPr lang="tr-TR" sz="2400" b="1" spc="-50" dirty="0">
                <a:latin typeface="Arial" panose="020B0604020202020204" pitchFamily="34" charset="0"/>
                <a:ea typeface="Courier New" panose="02070309020205020404" pitchFamily="49" charset="0"/>
              </a:rPr>
              <a:t>0.07 </a:t>
            </a:r>
            <a:r>
              <a:rPr lang="tr-TR" sz="2800" b="1" spc="-50" dirty="0">
                <a:latin typeface="Arial" panose="020B0604020202020204" pitchFamily="34" charset="0"/>
                <a:ea typeface="Courier New" panose="02070309020205020404" pitchFamily="49" charset="0"/>
              </a:rPr>
              <a:t>iş/MW</a:t>
            </a:r>
            <a:r>
              <a:rPr lang="tr-TR" sz="2400" spc="-50" dirty="0">
                <a:latin typeface="Arial" panose="020B0604020202020204" pitchFamily="34" charset="0"/>
                <a:ea typeface="Courier New" panose="02070309020205020404" pitchFamily="49" charset="0"/>
              </a:rPr>
              <a:t> olacağı tahmin edilebilir. </a:t>
            </a:r>
            <a:endParaRPr lang="tr-TR" sz="2000"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782658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8813" y="1562671"/>
            <a:ext cx="8021640" cy="413820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903145867"/>
              </p:ext>
            </p:extLst>
          </p:nvPr>
        </p:nvGraphicFramePr>
        <p:xfrm>
          <a:off x="1258813" y="2210743"/>
          <a:ext cx="8021640" cy="3816423"/>
        </p:xfrm>
        <a:graphic>
          <a:graphicData uri="http://schemas.openxmlformats.org/drawingml/2006/table">
            <a:tbl>
              <a:tblPr firstRow="1" firstCol="1" bandRow="1">
                <a:tableStyleId>{5C22544A-7EE6-4342-B048-85BDC9FD1C3A}</a:tableStyleId>
              </a:tblPr>
              <a:tblGrid>
                <a:gridCol w="4628381">
                  <a:extLst>
                    <a:ext uri="{9D8B030D-6E8A-4147-A177-3AD203B41FA5}">
                      <a16:colId xmlns:a16="http://schemas.microsoft.com/office/drawing/2014/main" val="2171283701"/>
                    </a:ext>
                  </a:extLst>
                </a:gridCol>
                <a:gridCol w="1382308">
                  <a:extLst>
                    <a:ext uri="{9D8B030D-6E8A-4147-A177-3AD203B41FA5}">
                      <a16:colId xmlns:a16="http://schemas.microsoft.com/office/drawing/2014/main" val="2618430376"/>
                    </a:ext>
                  </a:extLst>
                </a:gridCol>
                <a:gridCol w="2010951">
                  <a:extLst>
                    <a:ext uri="{9D8B030D-6E8A-4147-A177-3AD203B41FA5}">
                      <a16:colId xmlns:a16="http://schemas.microsoft.com/office/drawing/2014/main" val="4056554107"/>
                    </a:ext>
                  </a:extLst>
                </a:gridCol>
              </a:tblGrid>
              <a:tr h="388592">
                <a:tc>
                  <a:txBody>
                    <a:bodyPr/>
                    <a:lstStyle/>
                    <a:p>
                      <a:pPr indent="-749300" algn="just">
                        <a:lnSpc>
                          <a:spcPct val="150000"/>
                        </a:lnSpc>
                        <a:spcAft>
                          <a:spcPts val="0"/>
                        </a:spcAft>
                      </a:pPr>
                      <a:r>
                        <a:rPr lang="tr-TR" sz="1100" spc="-50">
                          <a:effectLst/>
                        </a:rPr>
                        <a:t>GRUPLAR VE NACE KODLARI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dirty="0">
                          <a:effectLst/>
                        </a:rPr>
                        <a:t>YAKLAŞIM</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ARGE ÇALIŞANI</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805156459"/>
                  </a:ext>
                </a:extLst>
              </a:tr>
              <a:tr h="388592">
                <a:tc>
                  <a:txBody>
                    <a:bodyPr/>
                    <a:lstStyle/>
                    <a:p>
                      <a:pPr indent="-749300" algn="just">
                        <a:lnSpc>
                          <a:spcPct val="150000"/>
                        </a:lnSpc>
                        <a:spcAft>
                          <a:spcPts val="0"/>
                        </a:spcAft>
                      </a:pPr>
                      <a:r>
                        <a:rPr lang="tr-TR" sz="1100" spc="-50">
                          <a:effectLst/>
                        </a:rPr>
                        <a:t>ÜNİVERSİTELER (85) – Ciro Bazlı</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7.000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802912718"/>
                  </a:ext>
                </a:extLst>
              </a:tr>
              <a:tr h="388592">
                <a:tc>
                  <a:txBody>
                    <a:bodyPr/>
                    <a:lstStyle/>
                    <a:p>
                      <a:pPr indent="-749300" algn="just">
                        <a:lnSpc>
                          <a:spcPct val="150000"/>
                        </a:lnSpc>
                        <a:spcAft>
                          <a:spcPts val="0"/>
                        </a:spcAft>
                      </a:pPr>
                      <a:r>
                        <a:rPr lang="tr-TR" sz="1100" spc="-50">
                          <a:effectLst/>
                        </a:rPr>
                        <a:t>BİLİMSEL ARGE FAALİYETLERİNDE ÇALIŞANLAR (72)</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%15 (TAHMİN)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195</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378107890"/>
                  </a:ext>
                </a:extLst>
              </a:tr>
              <a:tr h="1130538">
                <a:tc>
                  <a:txBody>
                    <a:bodyPr/>
                    <a:lstStyle/>
                    <a:p>
                      <a:pPr indent="-749300" algn="just">
                        <a:lnSpc>
                          <a:spcPct val="150000"/>
                        </a:lnSpc>
                        <a:spcAft>
                          <a:spcPts val="0"/>
                        </a:spcAft>
                      </a:pPr>
                      <a:r>
                        <a:rPr lang="tr-TR" sz="1100" spc="-50">
                          <a:effectLst/>
                        </a:rPr>
                        <a:t>MİMARLIK VE MÜHENDİSLİK KURULUŞLARI (71) – Hidroelektrik santrallerle iliskili kamu kuruluşu ve özel firma sayısı</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dirty="0">
                          <a:effectLst/>
                        </a:rPr>
                        <a:t>8000</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913327715"/>
                  </a:ext>
                </a:extLst>
              </a:tr>
              <a:tr h="388592">
                <a:tc gridSpan="2">
                  <a:txBody>
                    <a:bodyPr/>
                    <a:lstStyle/>
                    <a:p>
                      <a:pPr indent="-749300" algn="just">
                        <a:lnSpc>
                          <a:spcPct val="150000"/>
                        </a:lnSpc>
                        <a:spcAft>
                          <a:spcPts val="0"/>
                        </a:spcAft>
                      </a:pPr>
                      <a:r>
                        <a:rPr lang="tr-TR" sz="1100" spc="-50">
                          <a:effectLst/>
                        </a:rPr>
                        <a:t>TOPLAM ARGE ÇALIŞANI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a:txBody>
                    <a:bodyPr/>
                    <a:lstStyle/>
                    <a:p>
                      <a:pPr indent="-749300" algn="just">
                        <a:lnSpc>
                          <a:spcPct val="150000"/>
                        </a:lnSpc>
                        <a:spcAft>
                          <a:spcPts val="0"/>
                        </a:spcAft>
                      </a:pPr>
                      <a:r>
                        <a:rPr lang="tr-TR" sz="1100" spc="-50">
                          <a:effectLst/>
                        </a:rPr>
                        <a:t>15200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664219526"/>
                  </a:ext>
                </a:extLst>
              </a:tr>
              <a:tr h="388592">
                <a:tc>
                  <a:txBody>
                    <a:bodyPr/>
                    <a:lstStyle/>
                    <a:p>
                      <a:pPr indent="-749300" algn="just">
                        <a:lnSpc>
                          <a:spcPct val="150000"/>
                        </a:lnSpc>
                        <a:spcAft>
                          <a:spcPts val="0"/>
                        </a:spcAft>
                      </a:pPr>
                      <a:r>
                        <a:rPr lang="tr-TR" sz="1100" spc="-50">
                          <a:effectLst/>
                        </a:rPr>
                        <a:t>2014 YILINDA BÜYÜME</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%12.45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1800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487130346"/>
                  </a:ext>
                </a:extLst>
              </a:tr>
              <a:tr h="742925">
                <a:tc>
                  <a:txBody>
                    <a:bodyPr/>
                    <a:lstStyle/>
                    <a:p>
                      <a:pPr indent="-749300" algn="just">
                        <a:lnSpc>
                          <a:spcPct val="150000"/>
                        </a:lnSpc>
                        <a:spcAft>
                          <a:spcPts val="0"/>
                        </a:spcAft>
                      </a:pPr>
                      <a:r>
                        <a:rPr lang="tr-TR" sz="1100" spc="-50">
                          <a:effectLst/>
                        </a:rPr>
                        <a:t>2014 YILINDA HİDROLİK  ENERJİ SEKTÖRÜNÜN  PAYI</a:t>
                      </a:r>
                    </a:p>
                    <a:p>
                      <a:pPr indent="-749300" algn="just">
                        <a:lnSpc>
                          <a:spcPct val="150000"/>
                        </a:lnSpc>
                        <a:spcAft>
                          <a:spcPts val="0"/>
                        </a:spcAft>
                      </a:pPr>
                      <a:r>
                        <a:rPr lang="tr-TR" sz="1100" spc="-50">
                          <a:effectLst/>
                        </a:rPr>
                        <a:t>ŞANTİYELERDE ÇALIŞANLAR DAHİL</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 4 (TAHMİN)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dirty="0">
                          <a:effectLst/>
                        </a:rPr>
                        <a:t>90</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161184808"/>
                  </a:ext>
                </a:extLst>
              </a:tr>
            </a:tbl>
          </a:graphicData>
        </a:graphic>
      </p:graphicFrame>
    </p:spTree>
    <p:extLst>
      <p:ext uri="{BB962C8B-B14F-4D97-AF65-F5344CB8AC3E}">
        <p14:creationId xmlns:p14="http://schemas.microsoft.com/office/powerpoint/2010/main" val="4279857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6713" y="1418655"/>
            <a:ext cx="8407764" cy="3668227"/>
          </a:xfrm>
          <a:prstGeom prst="rect">
            <a:avLst/>
          </a:prstGeom>
        </p:spPr>
      </p:pic>
      <p:sp>
        <p:nvSpPr>
          <p:cNvPr id="5" name="Rectangle 4"/>
          <p:cNvSpPr/>
          <p:nvPr/>
        </p:nvSpPr>
        <p:spPr>
          <a:xfrm>
            <a:off x="884131" y="5811143"/>
            <a:ext cx="8380346" cy="881844"/>
          </a:xfrm>
          <a:prstGeom prst="rect">
            <a:avLst/>
          </a:prstGeom>
        </p:spPr>
        <p:txBody>
          <a:bodyPr wrap="square">
            <a:spAutoFit/>
          </a:bodyPr>
          <a:lstStyle/>
          <a:p>
            <a:pPr indent="-749300" algn="just">
              <a:lnSpc>
                <a:spcPct val="150000"/>
              </a:lnSpc>
              <a:spcAft>
                <a:spcPts val="0"/>
              </a:spcAft>
              <a:tabLst>
                <a:tab pos="257810" algn="l"/>
              </a:tabLst>
            </a:pPr>
            <a:r>
              <a:rPr lang="tr-TR" spc="-50" dirty="0">
                <a:latin typeface="Arial" panose="020B0604020202020204" pitchFamily="34" charset="0"/>
                <a:ea typeface="Courier New" panose="02070309020205020404" pitchFamily="49" charset="0"/>
              </a:rPr>
              <a:t>Hidroelektrik yatırımlarında tasarım nedeniyle oluşan iş sayısı toplam 50 dolaylarında olup </a:t>
            </a:r>
            <a:r>
              <a:rPr lang="tr-TR" b="1" spc="-50" dirty="0">
                <a:latin typeface="Arial" panose="020B0604020202020204" pitchFamily="34" charset="0"/>
                <a:ea typeface="Courier New" panose="02070309020205020404" pitchFamily="49" charset="0"/>
              </a:rPr>
              <a:t>0.04 iş/MW</a:t>
            </a:r>
            <a:r>
              <a:rPr lang="tr-TR" spc="-50" dirty="0">
                <a:latin typeface="Arial" panose="020B0604020202020204" pitchFamily="34" charset="0"/>
                <a:ea typeface="Courier New" panose="02070309020205020404" pitchFamily="49" charset="0"/>
              </a:rPr>
              <a:t>’lık bir istihdam oluşmaktadır.</a:t>
            </a:r>
            <a:endParaRPr lang="tr-TR" sz="1600" spc="-50" dirty="0">
              <a:effectLst/>
              <a:latin typeface="Courier New" panose="02070309020205020404" pitchFamily="49" charset="0"/>
              <a:ea typeface="Courier New" panose="02070309020205020404" pitchFamily="49"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64081645"/>
              </p:ext>
            </p:extLst>
          </p:nvPr>
        </p:nvGraphicFramePr>
        <p:xfrm>
          <a:off x="856713" y="2171164"/>
          <a:ext cx="8407764" cy="3639979"/>
        </p:xfrm>
        <a:graphic>
          <a:graphicData uri="http://schemas.openxmlformats.org/drawingml/2006/table">
            <a:tbl>
              <a:tblPr firstRow="1" firstCol="1" bandRow="1">
                <a:tableStyleId>{5C22544A-7EE6-4342-B048-85BDC9FD1C3A}</a:tableStyleId>
              </a:tblPr>
              <a:tblGrid>
                <a:gridCol w="4851169">
                  <a:extLst>
                    <a:ext uri="{9D8B030D-6E8A-4147-A177-3AD203B41FA5}">
                      <a16:colId xmlns:a16="http://schemas.microsoft.com/office/drawing/2014/main" val="1198036432"/>
                    </a:ext>
                  </a:extLst>
                </a:gridCol>
                <a:gridCol w="1448846">
                  <a:extLst>
                    <a:ext uri="{9D8B030D-6E8A-4147-A177-3AD203B41FA5}">
                      <a16:colId xmlns:a16="http://schemas.microsoft.com/office/drawing/2014/main" val="1637588458"/>
                    </a:ext>
                  </a:extLst>
                </a:gridCol>
                <a:gridCol w="2107749">
                  <a:extLst>
                    <a:ext uri="{9D8B030D-6E8A-4147-A177-3AD203B41FA5}">
                      <a16:colId xmlns:a16="http://schemas.microsoft.com/office/drawing/2014/main" val="4277847733"/>
                    </a:ext>
                  </a:extLst>
                </a:gridCol>
              </a:tblGrid>
              <a:tr h="519997">
                <a:tc>
                  <a:txBody>
                    <a:bodyPr/>
                    <a:lstStyle/>
                    <a:p>
                      <a:pPr indent="-749300" algn="just">
                        <a:lnSpc>
                          <a:spcPct val="150000"/>
                        </a:lnSpc>
                        <a:spcAft>
                          <a:spcPts val="0"/>
                        </a:spcAft>
                      </a:pPr>
                      <a:r>
                        <a:rPr lang="tr-TR" sz="1100" spc="-50">
                          <a:effectLst/>
                        </a:rPr>
                        <a:t>GRUPLAR VE NACE KODLARI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YAKLAŞIM</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ARGE ÇALIŞANI</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310002879"/>
                  </a:ext>
                </a:extLst>
              </a:tr>
              <a:tr h="519997">
                <a:tc>
                  <a:txBody>
                    <a:bodyPr/>
                    <a:lstStyle/>
                    <a:p>
                      <a:pPr indent="-749300" algn="just">
                        <a:lnSpc>
                          <a:spcPct val="150000"/>
                        </a:lnSpc>
                        <a:spcAft>
                          <a:spcPts val="0"/>
                        </a:spcAft>
                      </a:pPr>
                      <a:r>
                        <a:rPr lang="tr-TR" sz="1100" spc="-50">
                          <a:effectLst/>
                        </a:rPr>
                        <a:t>ÜNİVERSİTELER (85)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 1</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1400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373986517"/>
                  </a:ext>
                </a:extLst>
              </a:tr>
              <a:tr h="519997">
                <a:tc>
                  <a:txBody>
                    <a:bodyPr/>
                    <a:lstStyle/>
                    <a:p>
                      <a:pPr indent="-749300" algn="just">
                        <a:lnSpc>
                          <a:spcPct val="150000"/>
                        </a:lnSpc>
                        <a:spcAft>
                          <a:spcPts val="0"/>
                        </a:spcAft>
                      </a:pPr>
                      <a:r>
                        <a:rPr lang="tr-TR" sz="1100" spc="-50">
                          <a:effectLst/>
                        </a:rPr>
                        <a:t>BİLİMSEL ARGE FAALİYETLERİNDE ÇALIŞANLAR (72)</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%10 (TAHMİN)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130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719922731"/>
                  </a:ext>
                </a:extLst>
              </a:tr>
              <a:tr h="519997">
                <a:tc>
                  <a:txBody>
                    <a:bodyPr/>
                    <a:lstStyle/>
                    <a:p>
                      <a:pPr indent="-749300" algn="just">
                        <a:lnSpc>
                          <a:spcPct val="150000"/>
                        </a:lnSpc>
                        <a:spcAft>
                          <a:spcPts val="0"/>
                        </a:spcAft>
                      </a:pPr>
                      <a:r>
                        <a:rPr lang="tr-TR" sz="1100" spc="-50">
                          <a:effectLst/>
                        </a:rPr>
                        <a:t>MİMARLIK VE MÜHENDİSLİK KURULUŞLARI(71)</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 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8000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413917751"/>
                  </a:ext>
                </a:extLst>
              </a:tr>
              <a:tr h="519997">
                <a:tc gridSpan="2">
                  <a:txBody>
                    <a:bodyPr/>
                    <a:lstStyle/>
                    <a:p>
                      <a:pPr indent="-749300" algn="just">
                        <a:lnSpc>
                          <a:spcPct val="150000"/>
                        </a:lnSpc>
                        <a:spcAft>
                          <a:spcPts val="0"/>
                        </a:spcAft>
                      </a:pPr>
                      <a:r>
                        <a:rPr lang="tr-TR" sz="1100" spc="-50">
                          <a:effectLst/>
                        </a:rPr>
                        <a:t>TOPLAM TASARIM ÇALIŞANI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a:txBody>
                    <a:bodyPr/>
                    <a:lstStyle/>
                    <a:p>
                      <a:pPr indent="-749300" algn="just">
                        <a:lnSpc>
                          <a:spcPct val="150000"/>
                        </a:lnSpc>
                        <a:spcAft>
                          <a:spcPts val="0"/>
                        </a:spcAft>
                      </a:pPr>
                      <a:r>
                        <a:rPr lang="tr-TR" sz="1100" spc="-50">
                          <a:effectLst/>
                        </a:rPr>
                        <a:t>9530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511833785"/>
                  </a:ext>
                </a:extLst>
              </a:tr>
              <a:tr h="519997">
                <a:tc>
                  <a:txBody>
                    <a:bodyPr/>
                    <a:lstStyle/>
                    <a:p>
                      <a:pPr indent="-749300" algn="just">
                        <a:lnSpc>
                          <a:spcPct val="150000"/>
                        </a:lnSpc>
                        <a:spcAft>
                          <a:spcPts val="0"/>
                        </a:spcAft>
                      </a:pPr>
                      <a:r>
                        <a:rPr lang="tr-TR" sz="1100" spc="-50">
                          <a:effectLst/>
                        </a:rPr>
                        <a:t>2014 YILINDA BÜYÜME</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%12.45</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1200</a:t>
                      </a:r>
                      <a:endParaRPr lang="tr-TR" sz="1100" spc="-5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17754095"/>
                  </a:ext>
                </a:extLst>
              </a:tr>
              <a:tr h="519997">
                <a:tc>
                  <a:txBody>
                    <a:bodyPr/>
                    <a:lstStyle/>
                    <a:p>
                      <a:pPr indent="-749300" algn="just">
                        <a:lnSpc>
                          <a:spcPct val="150000"/>
                        </a:lnSpc>
                        <a:spcAft>
                          <a:spcPts val="0"/>
                        </a:spcAft>
                      </a:pPr>
                      <a:r>
                        <a:rPr lang="tr-TR" sz="1100" spc="-50">
                          <a:effectLst/>
                        </a:rPr>
                        <a:t>2014 YILINDA HİDROLİK  ENERJİNİN  PAYI</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a:effectLst/>
                        </a:rPr>
                        <a:t>% 4 (TAHMİN)</a:t>
                      </a:r>
                      <a:endParaRPr lang="tr-TR" sz="1100" spc="-50">
                        <a:effectLst/>
                        <a:latin typeface="Courier New" panose="02070309020205020404" pitchFamily="49" charset="0"/>
                        <a:ea typeface="Courier New" panose="02070309020205020404" pitchFamily="49" charset="0"/>
                      </a:endParaRPr>
                    </a:p>
                  </a:txBody>
                  <a:tcPr marL="68580" marR="68580" marT="0" marB="0" anchor="ctr"/>
                </a:tc>
                <a:tc>
                  <a:txBody>
                    <a:bodyPr/>
                    <a:lstStyle/>
                    <a:p>
                      <a:pPr indent="-749300" algn="just">
                        <a:lnSpc>
                          <a:spcPct val="150000"/>
                        </a:lnSpc>
                        <a:spcAft>
                          <a:spcPts val="0"/>
                        </a:spcAft>
                      </a:pPr>
                      <a:r>
                        <a:rPr lang="tr-TR" sz="1100" spc="-50" dirty="0">
                          <a:effectLst/>
                        </a:rPr>
                        <a:t>50</a:t>
                      </a:r>
                      <a:endParaRPr lang="tr-TR" sz="1100" spc="-50" dirty="0">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64658618"/>
                  </a:ext>
                </a:extLst>
              </a:tr>
            </a:tbl>
          </a:graphicData>
        </a:graphic>
      </p:graphicFrame>
    </p:spTree>
    <p:extLst>
      <p:ext uri="{BB962C8B-B14F-4D97-AF65-F5344CB8AC3E}">
        <p14:creationId xmlns:p14="http://schemas.microsoft.com/office/powerpoint/2010/main" val="546091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725" y="338535"/>
            <a:ext cx="9145016" cy="5909310"/>
          </a:xfrm>
          <a:prstGeom prst="rect">
            <a:avLst/>
          </a:prstGeom>
        </p:spPr>
        <p:txBody>
          <a:bodyPr wrap="square">
            <a:spAutoFit/>
          </a:bodyPr>
          <a:lstStyle/>
          <a:p>
            <a:pPr indent="-749300" algn="just">
              <a:lnSpc>
                <a:spcPct val="150000"/>
              </a:lnSpc>
              <a:spcAft>
                <a:spcPts val="0"/>
              </a:spcAft>
              <a:tabLst>
                <a:tab pos="257810" algn="l"/>
              </a:tabLst>
            </a:pPr>
            <a:r>
              <a:rPr lang="tr-TR" b="1" spc="-50" dirty="0">
                <a:latin typeface="Arial" panose="020B0604020202020204" pitchFamily="34" charset="0"/>
                <a:ea typeface="Courier New" panose="02070309020205020404" pitchFamily="49" charset="0"/>
              </a:rPr>
              <a:t>2.3 Hidrolik Enerji Alanında İmalat ve Pazarlama Aşaması</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spc="-50" dirty="0">
                <a:latin typeface="Arial" panose="020B0604020202020204" pitchFamily="34" charset="0"/>
                <a:ea typeface="Courier New" panose="02070309020205020404" pitchFamily="49" charset="0"/>
              </a:rPr>
              <a:t>Türbin ve aksam ve ilgili diğer yan makine ve teçhizat dışında özellikle barajlar ve altyapı çalışmalarında diğer sektörlerden gelecek girdi­ler ilgili sektörde istihdam yaratacaktır.  Ortalama olarak hidroelektrik santrallerde maliyetleri 1 milyon ABD Doları/MW olduğu ve bunun yarısının yurt içinde harcandığı varsayımıyla 1.375 MW’lık santal için yapılan içeride yapılan yatırım düzeyi deönem kazanmaktadır. 2014 yılında ortalama yatırım miktarı 825 milyon ABD doları veya 2.5 milyardır. Hidroelektrik santaller sistemleri için gerekli girdileri sağlayan sanayi sektörleri ve tahmini yüzdeleri Tablo 9’da verilmiştir. Bu tabloya göre ağırlıklı katma değer 82.635 TL olarak bulunur. </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spc="-50" dirty="0">
                <a:latin typeface="Arial" panose="020B0604020202020204" pitchFamily="34" charset="0"/>
                <a:ea typeface="Courier New" panose="02070309020205020404" pitchFamily="49" charset="0"/>
              </a:rPr>
              <a:t>Daha önce 2014 yılında yapılan yatırımın dış alımlar dahil toplam 3.5 milyar TL civarında olduğu yurt içi payının ise 2.5 milyar olduğu söylenebilir. söylenebilir. Bu rakam, ağırlıklı katma değer olan 82.635 TL’ye bölünürse, toplam 30.250 yeni iş oluşturacağı görülecektir.  1.375 MW kurulu güç kapasitesini dikkate aldığımızda  22 iş /MW istihdam düzeyi olarak bulunur. Bu rakamın daimi iş olarak yansıması büyük olasılıkla </a:t>
            </a:r>
            <a:r>
              <a:rPr lang="tr-TR" b="1" spc="-50" dirty="0">
                <a:latin typeface="Arial" panose="020B0604020202020204" pitchFamily="34" charset="0"/>
                <a:ea typeface="Courier New" panose="02070309020205020404" pitchFamily="49" charset="0"/>
              </a:rPr>
              <a:t>10 – 12 iş/MW </a:t>
            </a:r>
            <a:r>
              <a:rPr lang="tr-TR" spc="-50" dirty="0">
                <a:latin typeface="Arial" panose="020B0604020202020204" pitchFamily="34" charset="0"/>
                <a:ea typeface="Courier New" panose="02070309020205020404" pitchFamily="49" charset="0"/>
              </a:rPr>
              <a:t>düzeyinde gerçekleşecektir.</a:t>
            </a:r>
            <a:endParaRPr lang="tr-TR" sz="1600"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886759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8773" y="1490663"/>
            <a:ext cx="8337948" cy="4248472"/>
          </a:xfrm>
          <a:prstGeom prst="rect">
            <a:avLst/>
          </a:prstGeom>
        </p:spPr>
      </p:pic>
    </p:spTree>
    <p:extLst>
      <p:ext uri="{BB962C8B-B14F-4D97-AF65-F5344CB8AC3E}">
        <p14:creationId xmlns:p14="http://schemas.microsoft.com/office/powerpoint/2010/main" val="253441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781" y="986607"/>
            <a:ext cx="8352928" cy="5084918"/>
          </a:xfrm>
          <a:prstGeom prst="rect">
            <a:avLst/>
          </a:prstGeom>
        </p:spPr>
        <p:txBody>
          <a:bodyPr wrap="square">
            <a:spAutoFit/>
          </a:bodyPr>
          <a:lstStyle/>
          <a:p>
            <a:pPr indent="-749300" algn="just">
              <a:lnSpc>
                <a:spcPct val="150000"/>
              </a:lnSpc>
              <a:spcAft>
                <a:spcPts val="0"/>
              </a:spcAft>
            </a:pPr>
            <a:endParaRPr lang="tr-TR" spc="-50" dirty="0">
              <a:latin typeface="Arial" panose="020B0604020202020204" pitchFamily="34" charset="0"/>
              <a:ea typeface="Courier New" panose="02070309020205020404" pitchFamily="49" charset="0"/>
            </a:endParaRPr>
          </a:p>
          <a:p>
            <a:pPr indent="-749300" algn="just">
              <a:lnSpc>
                <a:spcPct val="150000"/>
              </a:lnSpc>
              <a:spcAft>
                <a:spcPts val="0"/>
              </a:spcAft>
            </a:pPr>
            <a:r>
              <a:rPr lang="tr-TR" sz="2000" spc="-50" dirty="0">
                <a:latin typeface="Arial" panose="020B0604020202020204" pitchFamily="34" charset="0"/>
                <a:ea typeface="Courier New" panose="02070309020205020404" pitchFamily="49" charset="0"/>
              </a:rPr>
              <a:t>KYOTO protokolü ve geçtiğimiz sene toplanan Paris Konferansı sonrasında, enerji darboğazının ilk kez göreceli olarak ikinci plana atıldığını ve bunun yerini sera gazları emisyonu, diğer bir deyişle karbon emisyonunun aldığını ve kürensel ısınmanın ön plana çıktığını görmekteyiz.  Bu gelişmenin doğal sonucu olarak enerji seçeneklerine ilişkin karar verme süreçleri çok daha karmaşık bir yapıya kavuşmaktadır. Birbirlerinden çok farklı yapıda, farklı avantaj ve dezavantajlara sahip, farklı maliyet ve faydalar içeren ve farklı toplumsal tepkilere yol açan bir tarafta konvansiyonel, diğer tarafta yenilenebilir enerji teknolojilerinin karşılaştırmalı bir çerçeve içersinde değerlendirilmesi ise oldukça zordur.</a:t>
            </a:r>
            <a:endParaRPr lang="tr-TR"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013532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805" y="914599"/>
            <a:ext cx="8424936" cy="5909310"/>
          </a:xfrm>
          <a:prstGeom prst="rect">
            <a:avLst/>
          </a:prstGeom>
        </p:spPr>
        <p:txBody>
          <a:bodyPr wrap="square">
            <a:spAutoFit/>
          </a:bodyPr>
          <a:lstStyle/>
          <a:p>
            <a:pPr indent="-749300" algn="just">
              <a:lnSpc>
                <a:spcPct val="150000"/>
              </a:lnSpc>
              <a:spcAft>
                <a:spcPts val="0"/>
              </a:spcAft>
            </a:pPr>
            <a:r>
              <a:rPr lang="tr-TR" b="1" spc="-50" dirty="0">
                <a:latin typeface="Arial" panose="020B0604020202020204" pitchFamily="34" charset="0"/>
                <a:ea typeface="Courier New" panose="02070309020205020404" pitchFamily="49" charset="0"/>
              </a:rPr>
              <a:t>2.5 Hidrolik Sistemler Enerji  Üretim ve İşletme Aşaması</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spc="-50" dirty="0">
                <a:latin typeface="Arial" panose="020B0604020202020204" pitchFamily="34" charset="0"/>
                <a:ea typeface="Courier New" panose="02070309020205020404" pitchFamily="49" charset="0"/>
              </a:rPr>
              <a:t>Türkiye’de mevcut hidrolik santralin bazılarında mevcut olan çalışan personel rakamlarına  göre [EÜAŞ Yıllık Faaliyet Raporları] her 1 MW hidrolik kurulu güç için yaklaşık 0.4 İŞ/MW üretilmektedir.</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tabLst>
                <a:tab pos="316230" algn="l"/>
              </a:tabLst>
            </a:pPr>
            <a:r>
              <a:rPr lang="tr-TR" b="1" spc="-50" dirty="0">
                <a:latin typeface="Arial" panose="020B0604020202020204" pitchFamily="34" charset="0"/>
                <a:ea typeface="Courier New" panose="02070309020205020404" pitchFamily="49" charset="0"/>
              </a:rPr>
              <a:t> </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tabLst>
                <a:tab pos="316230" algn="l"/>
              </a:tabLst>
            </a:pPr>
            <a:r>
              <a:rPr lang="tr-TR" b="1" spc="-50" dirty="0">
                <a:latin typeface="Arial" panose="020B0604020202020204" pitchFamily="34" charset="0"/>
                <a:ea typeface="Courier New" panose="02070309020205020404" pitchFamily="49" charset="0"/>
              </a:rPr>
              <a:t>2.6 Hidroelektrik Hurda, Geri Kazanım Aşaması</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spc="-50" dirty="0">
                <a:latin typeface="Arial" panose="020B0604020202020204" pitchFamily="34" charset="0"/>
                <a:ea typeface="Courier New" panose="02070309020205020404" pitchFamily="49" charset="0"/>
              </a:rPr>
              <a:t>2014 yılı itibariyle mevcut santrallerden açığa çıkan metal, çelik ve elektrik techizatının hurda sektöründe hurda miktarının da yaklaık 5 000 000 TL olduğu kabul edilmiştir. Bu sektörde mevcut katma değer rakamı 82635 TL olduğuna göre yaratılan istihdam 61 iştir. Minimum 30 yıllık bir ömür düşünülürse hurdaya giden kapasite 400 – 700 MW ise, hurdadan istihdam 0.08 iş/MW olacaktır. </a:t>
            </a:r>
          </a:p>
          <a:p>
            <a:pPr indent="-749300" algn="just">
              <a:lnSpc>
                <a:spcPct val="150000"/>
              </a:lnSpc>
              <a:spcAft>
                <a:spcPts val="0"/>
              </a:spcAft>
            </a:pPr>
            <a:r>
              <a:rPr lang="tr-TR" b="1" spc="-50" dirty="0">
                <a:effectLst/>
                <a:latin typeface="Arial" panose="020B0604020202020204" pitchFamily="34" charset="0"/>
                <a:ea typeface="Courier New" panose="02070309020205020404" pitchFamily="49" charset="0"/>
              </a:rPr>
              <a:t>2.7 Dağıtım ve Bakım</a:t>
            </a:r>
          </a:p>
          <a:p>
            <a:pPr indent="-749300" algn="just">
              <a:lnSpc>
                <a:spcPct val="150000"/>
              </a:lnSpc>
              <a:spcAft>
                <a:spcPts val="0"/>
              </a:spcAft>
            </a:pPr>
            <a:r>
              <a:rPr lang="tr-TR" spc="-50" dirty="0">
                <a:latin typeface="Arial" panose="020B0604020202020204" pitchFamily="34" charset="0"/>
                <a:ea typeface="Courier New" panose="02070309020205020404" pitchFamily="49" charset="0"/>
              </a:rPr>
              <a:t>Hidroelektrik yatırımlarında üretimin dağıtım şebekesine bağlanması ve bakımının yapılması nedeniyle yaklaşık 0.2 iş/MW’lık istihdam yaratılacaktır</a:t>
            </a:r>
            <a:r>
              <a:rPr lang="tr-TR" b="1" spc="-50" dirty="0">
                <a:latin typeface="Arial" panose="020B0604020202020204" pitchFamily="34" charset="0"/>
                <a:ea typeface="Courier New" panose="02070309020205020404" pitchFamily="49" charset="0"/>
              </a:rPr>
              <a:t>.</a:t>
            </a:r>
            <a:endParaRPr lang="tr-TR" b="1"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883975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757" y="842591"/>
            <a:ext cx="8568952" cy="5493812"/>
          </a:xfrm>
          <a:prstGeom prst="rect">
            <a:avLst/>
          </a:prstGeom>
        </p:spPr>
        <p:txBody>
          <a:bodyPr wrap="square">
            <a:spAutoFit/>
          </a:bodyPr>
          <a:lstStyle/>
          <a:p>
            <a:pPr lvl="0" algn="just">
              <a:lnSpc>
                <a:spcPct val="150000"/>
              </a:lnSpc>
              <a:spcAft>
                <a:spcPts val="0"/>
              </a:spcAft>
            </a:pPr>
            <a:r>
              <a:rPr lang="tr-TR" b="1" spc="-50" dirty="0">
                <a:latin typeface="Arial" panose="020B0604020202020204" pitchFamily="34" charset="0"/>
                <a:ea typeface="Courier New" panose="02070309020205020404" pitchFamily="49" charset="0"/>
              </a:rPr>
              <a:t>Nükleer Enerji Yatırımı Üretim Zinciri</a:t>
            </a:r>
            <a:endParaRPr lang="tr-TR" sz="1600" spc="-50" dirty="0">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spc="-50" dirty="0">
                <a:latin typeface="Arial" panose="020B0604020202020204" pitchFamily="34" charset="0"/>
                <a:ea typeface="Courier New" panose="02070309020205020404" pitchFamily="49" charset="0"/>
              </a:rPr>
              <a:t>Nükleer enerji için aynı türde bir analiz yapabiliriz. Şekil 4'de görül­düğü gibi, atıklar dahil, faaliyetlerin büyük bir çoğunluğu yurt dışında sürdürüleceği için, yurt içi istihdam artışının fazla olması beklenemez. Türkiye Atom Enerjisis Kurumu başta olmak üzere uzun yıllardan beri ülke genelinde bir ARGE grubu yer almaktadır. Ancak Türkiye’ye nükleer enerji yeni girdiği için .2 kişi/MW civarında bir istihdam öngörebiliriz. Santralın işletilmesinde,  1000 MW kapasiteli  bir nükleer santral için 400 kişi civarında yerli personel varsayarak 0,5 kişi MW , santralden üretilen elektriğin dağıtımı ile ilgili olarak 0,1 kişi/MW düşünebiliriz. İnşaat ve montaj için de 0.6 kişi/MW kabul edersek, yatırım süresi 6-8 yıl dolayında olduğuna göre sürekli iş eşdeğeri olarak 0,2 kişi/MW buluruz. Milli ekonominin diğer sektörlerinden ise bir girdi ve dolayısıyla bu sektörlerde istihdam son derecede kısıtlıdır.  Bu durumda nükleer enerjinin yaratabileceği istihdam toplam </a:t>
            </a:r>
            <a:r>
              <a:rPr lang="tr-TR" b="1" spc="-50" dirty="0">
                <a:latin typeface="Arial" panose="020B0604020202020204" pitchFamily="34" charset="0"/>
                <a:ea typeface="Courier New" panose="02070309020205020404" pitchFamily="49" charset="0"/>
              </a:rPr>
              <a:t>1.35 kişi/MW </a:t>
            </a:r>
            <a:r>
              <a:rPr lang="tr-TR" spc="-50" dirty="0">
                <a:latin typeface="Arial" panose="020B0604020202020204" pitchFamily="34" charset="0"/>
                <a:ea typeface="Courier New" panose="02070309020205020404" pitchFamily="49" charset="0"/>
              </a:rPr>
              <a:t>gözükmektedir.</a:t>
            </a:r>
            <a:endParaRPr lang="tr-TR" sz="1600"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2031088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8733" y="1058615"/>
            <a:ext cx="9289032" cy="5757306"/>
          </a:xfrm>
          <a:prstGeom prst="rect">
            <a:avLst/>
          </a:prstGeom>
        </p:spPr>
      </p:pic>
    </p:spTree>
    <p:extLst>
      <p:ext uri="{BB962C8B-B14F-4D97-AF65-F5344CB8AC3E}">
        <p14:creationId xmlns:p14="http://schemas.microsoft.com/office/powerpoint/2010/main" val="3498745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821" y="1254969"/>
            <a:ext cx="7920880" cy="4524315"/>
          </a:xfrm>
          <a:prstGeom prst="rect">
            <a:avLst/>
          </a:prstGeom>
        </p:spPr>
        <p:txBody>
          <a:bodyPr wrap="square">
            <a:spAutoFit/>
          </a:bodyPr>
          <a:lstStyle/>
          <a:p>
            <a:pPr lvl="0" algn="just">
              <a:lnSpc>
                <a:spcPct val="150000"/>
              </a:lnSpc>
              <a:spcAft>
                <a:spcPts val="0"/>
              </a:spcAft>
            </a:pPr>
            <a:r>
              <a:rPr lang="tr-TR" sz="2800" b="1" dirty="0">
                <a:solidFill>
                  <a:srgbClr val="000000"/>
                </a:solidFill>
                <a:latin typeface="Arial" panose="020B0604020202020204" pitchFamily="34" charset="0"/>
                <a:ea typeface="Courier New" panose="02070309020205020404" pitchFamily="49" charset="0"/>
              </a:rPr>
              <a:t>ENERJİ</a:t>
            </a:r>
            <a:r>
              <a:rPr lang="tr-TR" b="1" dirty="0">
                <a:solidFill>
                  <a:srgbClr val="000000"/>
                </a:solidFill>
                <a:latin typeface="Arial" panose="020B0604020202020204" pitchFamily="34" charset="0"/>
                <a:ea typeface="Courier New" panose="02070309020205020404" pitchFamily="49" charset="0"/>
              </a:rPr>
              <a:t> </a:t>
            </a:r>
            <a:r>
              <a:rPr lang="tr-TR" sz="2400" b="1" dirty="0">
                <a:solidFill>
                  <a:srgbClr val="000000"/>
                </a:solidFill>
                <a:latin typeface="Arial" panose="020B0604020202020204" pitchFamily="34" charset="0"/>
                <a:ea typeface="Courier New" panose="02070309020205020404" pitchFamily="49" charset="0"/>
              </a:rPr>
              <a:t>YATIRIMLARINDA KARBON EMİSYONU VE ENERJİ YAŞAM DÖNGÜSÜ(YD)</a:t>
            </a:r>
            <a:endParaRPr lang="tr-TR" sz="2400"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sz="2000" dirty="0">
                <a:solidFill>
                  <a:srgbClr val="000000"/>
                </a:solidFill>
                <a:latin typeface="Arial" panose="020B0604020202020204" pitchFamily="34" charset="0"/>
                <a:ea typeface="Courier New" panose="02070309020205020404" pitchFamily="49" charset="0"/>
              </a:rPr>
              <a:t>İster konvansiyonel, isterse hidroelektrik veya diğer yenilenebilir santral olsun, karbon ve enerji yatırımları ve buna bağlı olarak yaşam döngüleri(YD), Şekil 8 ve 9’da verilen aşamaları içerecektir. Doğal olarak bu aşamaların fazlalığı ve karmaşıklığı yatırımın ekonomik boyutlarını etkilerken karbon emisyonu düzeyini de attıracaktır. Aslında benzer bir yaklaşımı su kullanımı içinde kullanabiliriz. </a:t>
            </a:r>
            <a:endParaRPr lang="tr-TR" sz="20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949738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81" y="914599"/>
            <a:ext cx="8505433" cy="4435332"/>
          </a:xfrm>
          <a:prstGeom prst="rect">
            <a:avLst/>
          </a:prstGeom>
        </p:spPr>
      </p:pic>
      <p:sp>
        <p:nvSpPr>
          <p:cNvPr id="3" name="Rectangle 2"/>
          <p:cNvSpPr/>
          <p:nvPr/>
        </p:nvSpPr>
        <p:spPr>
          <a:xfrm>
            <a:off x="826766" y="5349931"/>
            <a:ext cx="8649448" cy="923330"/>
          </a:xfrm>
          <a:prstGeom prst="rect">
            <a:avLst/>
          </a:prstGeom>
        </p:spPr>
        <p:txBody>
          <a:bodyPr wrap="squar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Şekil 8. Enerji Yatırımlarında Karbon Ve Enerji Yaşam Döngüsü Aşamaları, Materyal, Enerji Girdi Noktaları ve Emisyonlar</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811432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0981" y="410543"/>
            <a:ext cx="5184576" cy="6091570"/>
          </a:xfrm>
          <a:prstGeom prst="rect">
            <a:avLst/>
          </a:prstGeom>
        </p:spPr>
      </p:pic>
      <p:sp>
        <p:nvSpPr>
          <p:cNvPr id="3" name="Rectangle 2"/>
          <p:cNvSpPr/>
          <p:nvPr/>
        </p:nvSpPr>
        <p:spPr>
          <a:xfrm>
            <a:off x="2770981" y="6446314"/>
            <a:ext cx="5070747" cy="507831"/>
          </a:xfrm>
          <a:prstGeom prst="rect">
            <a:avLst/>
          </a:prstGeom>
        </p:spPr>
        <p:txBody>
          <a:bodyPr wrap="non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Şekil 9. Enerji Yatırımlarının Genel Akış Planı</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087100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8773" y="770583"/>
            <a:ext cx="8424936" cy="4662815"/>
          </a:xfrm>
          <a:prstGeom prst="rect">
            <a:avLst/>
          </a:prstGeom>
        </p:spPr>
        <p:txBody>
          <a:bodyPr wrap="square">
            <a:spAutoFit/>
          </a:bodyPr>
          <a:lstStyle/>
          <a:p>
            <a:pPr lvl="0" algn="just">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Metal ve Diğer Üretim Malzemelerinin Üretiminde Karbon Emisyonu Oluşumu</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Bu bölümde ilk aşamada başlıca imalat malzemelerinin üretimi aşamasında salınan karbon miktarları tartışılacaktır. Bu bağlamda metaller, çimento ve beton, özellikle karbon emisyonunda çok önemli yer tutar. Karbon emisyonları hesaplanırken, bir konvansiyon olarak, işçilik, yeraltındaki enerji, güneşteki enerji, yer altında rezervuarda duran jeotermal enerji, veya suyun taşıdığı hidrostatik potansiyel dahil edilmemektedir. Ayrıca tüm enerjiler aynı cinsten olarak hesaplanmaktadır. Örneğin elektrik enerjisi kullanılıyorsa(üretim elektrik olduğu için), ısıl enerji tüketimi de elektriğe dönüştürülmekte ve bu amaçla da standart olarak kömür santralindeki dönüşüm faktörü olan 0.3 alınmaktadır.</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5805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6845" y="1058615"/>
            <a:ext cx="7281662" cy="4518930"/>
          </a:xfrm>
          <a:prstGeom prst="rect">
            <a:avLst/>
          </a:prstGeom>
        </p:spPr>
      </p:pic>
      <p:sp>
        <p:nvSpPr>
          <p:cNvPr id="4" name="Rectangle 3"/>
          <p:cNvSpPr/>
          <p:nvPr/>
        </p:nvSpPr>
        <p:spPr>
          <a:xfrm>
            <a:off x="759184" y="5577545"/>
            <a:ext cx="8856984" cy="507831"/>
          </a:xfrm>
          <a:prstGeom prst="rect">
            <a:avLst/>
          </a:prstGeom>
        </p:spPr>
        <p:txBody>
          <a:bodyPr wrap="squar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Tablo 11. Enerji Sistemleri İmalatında Kullanılan Başlıca Metaller ve Alaşımlar</a:t>
            </a:r>
            <a:endParaRPr lang="tr-TR" sz="1800" dirty="0">
              <a:solidFill>
                <a:srgbClr val="000000"/>
              </a:solidFill>
              <a:effectLst/>
              <a:latin typeface="Courier New" panose="02070309020205020404" pitchFamily="49" charset="0"/>
              <a:ea typeface="Courier New" panose="02070309020205020404" pitchFamily="49"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48505570"/>
              </p:ext>
            </p:extLst>
          </p:nvPr>
        </p:nvGraphicFramePr>
        <p:xfrm>
          <a:off x="1659284" y="1041041"/>
          <a:ext cx="7056783" cy="4536504"/>
        </p:xfrm>
        <a:graphic>
          <a:graphicData uri="http://schemas.openxmlformats.org/drawingml/2006/table">
            <a:tbl>
              <a:tblPr firstRow="1" firstCol="1" bandRow="1">
                <a:tableStyleId>{5C22544A-7EE6-4342-B048-85BDC9FD1C3A}</a:tableStyleId>
              </a:tblPr>
              <a:tblGrid>
                <a:gridCol w="4231912">
                  <a:extLst>
                    <a:ext uri="{9D8B030D-6E8A-4147-A177-3AD203B41FA5}">
                      <a16:colId xmlns:a16="http://schemas.microsoft.com/office/drawing/2014/main" val="822526671"/>
                    </a:ext>
                  </a:extLst>
                </a:gridCol>
                <a:gridCol w="1414511">
                  <a:extLst>
                    <a:ext uri="{9D8B030D-6E8A-4147-A177-3AD203B41FA5}">
                      <a16:colId xmlns:a16="http://schemas.microsoft.com/office/drawing/2014/main" val="1742906707"/>
                    </a:ext>
                  </a:extLst>
                </a:gridCol>
                <a:gridCol w="1410360">
                  <a:extLst>
                    <a:ext uri="{9D8B030D-6E8A-4147-A177-3AD203B41FA5}">
                      <a16:colId xmlns:a16="http://schemas.microsoft.com/office/drawing/2014/main" val="2864932355"/>
                    </a:ext>
                  </a:extLst>
                </a:gridCol>
              </a:tblGrid>
              <a:tr h="723046">
                <a:tc>
                  <a:txBody>
                    <a:bodyPr/>
                    <a:lstStyle/>
                    <a:p>
                      <a:pPr algn="just">
                        <a:lnSpc>
                          <a:spcPct val="150000"/>
                        </a:lnSpc>
                        <a:spcAft>
                          <a:spcPts val="0"/>
                        </a:spcAft>
                      </a:pPr>
                      <a:r>
                        <a:rPr lang="tr-TR" sz="1200">
                          <a:effectLst/>
                        </a:rPr>
                        <a:t>TON CO2/TON ÜRETİM</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200">
                          <a:effectLst/>
                        </a:rPr>
                        <a:t>EMİSYON FAKTÖRÜ</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200">
                          <a:effectLst/>
                        </a:rPr>
                        <a:t>KAYNAK</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4024999081"/>
                  </a:ext>
                </a:extLst>
              </a:tr>
              <a:tr h="346678">
                <a:tc gridSpan="3">
                  <a:txBody>
                    <a:bodyPr/>
                    <a:lstStyle/>
                    <a:p>
                      <a:pPr algn="just">
                        <a:lnSpc>
                          <a:spcPct val="150000"/>
                        </a:lnSpc>
                        <a:spcAft>
                          <a:spcPts val="0"/>
                        </a:spcAft>
                      </a:pPr>
                      <a:r>
                        <a:rPr lang="tr-TR" sz="1200">
                          <a:effectLst/>
                        </a:rPr>
                        <a:t>DEMİR ÜRETİMİ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43272360"/>
                  </a:ext>
                </a:extLst>
              </a:tr>
              <a:tr h="346678">
                <a:tc>
                  <a:txBody>
                    <a:bodyPr/>
                    <a:lstStyle/>
                    <a:p>
                      <a:pPr algn="just">
                        <a:lnSpc>
                          <a:spcPct val="150000"/>
                        </a:lnSpc>
                        <a:spcAft>
                          <a:spcPts val="0"/>
                        </a:spcAft>
                      </a:pPr>
                      <a:r>
                        <a:rPr lang="tr-TR" sz="1000">
                          <a:effectLst/>
                        </a:rPr>
                        <a:t>SİNTER ÜRETİMİ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0.2</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132975554"/>
                  </a:ext>
                </a:extLst>
              </a:tr>
              <a:tr h="346678">
                <a:tc>
                  <a:txBody>
                    <a:bodyPr/>
                    <a:lstStyle/>
                    <a:p>
                      <a:pPr algn="just">
                        <a:lnSpc>
                          <a:spcPct val="150000"/>
                        </a:lnSpc>
                        <a:spcAft>
                          <a:spcPts val="0"/>
                        </a:spcAft>
                      </a:pPr>
                      <a:r>
                        <a:rPr lang="tr-TR" sz="1000">
                          <a:effectLst/>
                        </a:rPr>
                        <a:t>KOK FIRINI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0.56</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4037821190"/>
                  </a:ext>
                </a:extLst>
              </a:tr>
              <a:tr h="346678">
                <a:tc>
                  <a:txBody>
                    <a:bodyPr/>
                    <a:lstStyle/>
                    <a:p>
                      <a:pPr algn="just">
                        <a:lnSpc>
                          <a:spcPct val="150000"/>
                        </a:lnSpc>
                        <a:spcAft>
                          <a:spcPts val="0"/>
                        </a:spcAft>
                      </a:pPr>
                      <a:r>
                        <a:rPr lang="tr-TR" sz="1000">
                          <a:effectLst/>
                        </a:rPr>
                        <a:t>PİK DEMİR ÜRETİMİ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1.35</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644877080"/>
                  </a:ext>
                </a:extLst>
              </a:tr>
              <a:tr h="346678">
                <a:tc>
                  <a:txBody>
                    <a:bodyPr/>
                    <a:lstStyle/>
                    <a:p>
                      <a:pPr algn="just">
                        <a:lnSpc>
                          <a:spcPct val="150000"/>
                        </a:lnSpc>
                        <a:spcAft>
                          <a:spcPts val="0"/>
                        </a:spcAft>
                      </a:pPr>
                      <a:r>
                        <a:rPr lang="tr-TR" sz="1000">
                          <a:effectLst/>
                        </a:rPr>
                        <a:t>DRI REDÜKSİYON DEMİR</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0.70</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536837293"/>
                  </a:ext>
                </a:extLst>
              </a:tr>
              <a:tr h="346678">
                <a:tc>
                  <a:txBody>
                    <a:bodyPr/>
                    <a:lstStyle/>
                    <a:p>
                      <a:pPr algn="just">
                        <a:lnSpc>
                          <a:spcPct val="150000"/>
                        </a:lnSpc>
                        <a:spcAft>
                          <a:spcPts val="0"/>
                        </a:spcAft>
                      </a:pPr>
                      <a:r>
                        <a:rPr lang="tr-TR" sz="1000">
                          <a:effectLst/>
                        </a:rPr>
                        <a:t>PELLET ÜRETİMİ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0.03</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 </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330588905"/>
                  </a:ext>
                </a:extLst>
              </a:tr>
              <a:tr h="346678">
                <a:tc gridSpan="3">
                  <a:txBody>
                    <a:bodyPr/>
                    <a:lstStyle/>
                    <a:p>
                      <a:pPr algn="just">
                        <a:lnSpc>
                          <a:spcPct val="150000"/>
                        </a:lnSpc>
                        <a:spcAft>
                          <a:spcPts val="0"/>
                        </a:spcAft>
                      </a:pPr>
                      <a:r>
                        <a:rPr lang="tr-TR" sz="1200">
                          <a:effectLst/>
                        </a:rPr>
                        <a:t>ÇELİK ÜRETİMİ YÖNTEMLERİ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82188325"/>
                  </a:ext>
                </a:extLst>
              </a:tr>
              <a:tr h="346678">
                <a:tc>
                  <a:txBody>
                    <a:bodyPr/>
                    <a:lstStyle/>
                    <a:p>
                      <a:pPr algn="just">
                        <a:lnSpc>
                          <a:spcPct val="150000"/>
                        </a:lnSpc>
                        <a:spcAft>
                          <a:spcPts val="0"/>
                        </a:spcAft>
                      </a:pPr>
                      <a:r>
                        <a:rPr lang="tr-TR" sz="1000">
                          <a:effectLst/>
                        </a:rPr>
                        <a:t>TEMEL OKSİJEN FIRINI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1.46</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IISI**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149727592"/>
                  </a:ext>
                </a:extLst>
              </a:tr>
              <a:tr h="346678">
                <a:tc>
                  <a:txBody>
                    <a:bodyPr/>
                    <a:lstStyle/>
                    <a:p>
                      <a:pPr algn="just">
                        <a:lnSpc>
                          <a:spcPct val="150000"/>
                        </a:lnSpc>
                        <a:spcAft>
                          <a:spcPts val="0"/>
                        </a:spcAft>
                      </a:pPr>
                      <a:r>
                        <a:rPr lang="tr-TR" sz="1000">
                          <a:effectLst/>
                        </a:rPr>
                        <a:t>ELEKTRİK ARK OCAĞI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0.08****</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IISI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515961784"/>
                  </a:ext>
                </a:extLst>
              </a:tr>
              <a:tr h="346678">
                <a:tc>
                  <a:txBody>
                    <a:bodyPr/>
                    <a:lstStyle/>
                    <a:p>
                      <a:pPr algn="just">
                        <a:lnSpc>
                          <a:spcPct val="150000"/>
                        </a:lnSpc>
                        <a:spcAft>
                          <a:spcPts val="0"/>
                        </a:spcAft>
                      </a:pPr>
                      <a:r>
                        <a:rPr lang="tr-TR" sz="1000">
                          <a:effectLst/>
                        </a:rPr>
                        <a:t>OHF – AÇIK OCAK FIRINI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1.72</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IISI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122034020"/>
                  </a:ext>
                </a:extLst>
              </a:tr>
              <a:tr h="346678">
                <a:tc>
                  <a:txBody>
                    <a:bodyPr/>
                    <a:lstStyle/>
                    <a:p>
                      <a:pPr algn="just">
                        <a:lnSpc>
                          <a:spcPct val="150000"/>
                        </a:lnSpc>
                        <a:spcAft>
                          <a:spcPts val="0"/>
                        </a:spcAft>
                      </a:pPr>
                      <a:r>
                        <a:rPr lang="tr-TR" sz="1000">
                          <a:effectLst/>
                        </a:rPr>
                        <a:t>GLOBAL ORTALAMA</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1.06</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dirty="0">
                          <a:effectLst/>
                        </a:rPr>
                        <a:t>IISI</a:t>
                      </a:r>
                      <a:endParaRPr lang="tr-TR" sz="1200" dirty="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748551442"/>
                  </a:ext>
                </a:extLst>
              </a:tr>
            </a:tbl>
          </a:graphicData>
        </a:graphic>
      </p:graphicFrame>
    </p:spTree>
    <p:extLst>
      <p:ext uri="{BB962C8B-B14F-4D97-AF65-F5344CB8AC3E}">
        <p14:creationId xmlns:p14="http://schemas.microsoft.com/office/powerpoint/2010/main" val="822319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4917" y="842591"/>
            <a:ext cx="6266497" cy="5295701"/>
          </a:xfrm>
          <a:prstGeom prst="rect">
            <a:avLst/>
          </a:prstGeom>
        </p:spPr>
      </p:pic>
      <p:sp>
        <p:nvSpPr>
          <p:cNvPr id="3" name="Rectangle 2"/>
          <p:cNvSpPr/>
          <p:nvPr/>
        </p:nvSpPr>
        <p:spPr>
          <a:xfrm>
            <a:off x="826765" y="5955159"/>
            <a:ext cx="8784976" cy="507831"/>
          </a:xfrm>
          <a:prstGeom prst="rect">
            <a:avLst/>
          </a:prstGeom>
        </p:spPr>
        <p:txBody>
          <a:bodyPr wrap="squar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Tablo 11. Enerji Sistemleri İmalatında Kullanılan Başlıca Metaller ve Alaşımlar</a:t>
            </a:r>
            <a:endParaRPr lang="tr-TR" dirty="0">
              <a:solidFill>
                <a:srgbClr val="000000"/>
              </a:solidFill>
              <a:latin typeface="Courier New" panose="02070309020205020404" pitchFamily="49" charset="0"/>
              <a:ea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88448420"/>
              </p:ext>
            </p:extLst>
          </p:nvPr>
        </p:nvGraphicFramePr>
        <p:xfrm>
          <a:off x="2165692" y="698575"/>
          <a:ext cx="6266497" cy="4999156"/>
        </p:xfrm>
        <a:graphic>
          <a:graphicData uri="http://schemas.openxmlformats.org/drawingml/2006/table">
            <a:tbl>
              <a:tblPr firstRow="1" firstCol="1" bandRow="1">
                <a:tableStyleId>{5C22544A-7EE6-4342-B048-85BDC9FD1C3A}</a:tableStyleId>
              </a:tblPr>
              <a:tblGrid>
                <a:gridCol w="3757981">
                  <a:extLst>
                    <a:ext uri="{9D8B030D-6E8A-4147-A177-3AD203B41FA5}">
                      <a16:colId xmlns:a16="http://schemas.microsoft.com/office/drawing/2014/main" val="3177467348"/>
                    </a:ext>
                  </a:extLst>
                </a:gridCol>
                <a:gridCol w="1256101">
                  <a:extLst>
                    <a:ext uri="{9D8B030D-6E8A-4147-A177-3AD203B41FA5}">
                      <a16:colId xmlns:a16="http://schemas.microsoft.com/office/drawing/2014/main" val="3902930397"/>
                    </a:ext>
                  </a:extLst>
                </a:gridCol>
                <a:gridCol w="1252415">
                  <a:extLst>
                    <a:ext uri="{9D8B030D-6E8A-4147-A177-3AD203B41FA5}">
                      <a16:colId xmlns:a16="http://schemas.microsoft.com/office/drawing/2014/main" val="704501578"/>
                    </a:ext>
                  </a:extLst>
                </a:gridCol>
              </a:tblGrid>
              <a:tr h="146661">
                <a:tc gridSpan="3">
                  <a:txBody>
                    <a:bodyPr/>
                    <a:lstStyle/>
                    <a:p>
                      <a:pPr algn="just">
                        <a:lnSpc>
                          <a:spcPct val="150000"/>
                        </a:lnSpc>
                        <a:spcAft>
                          <a:spcPts val="0"/>
                        </a:spcAft>
                      </a:pPr>
                      <a:r>
                        <a:rPr lang="tr-TR" sz="1200" dirty="0">
                          <a:effectLst/>
                        </a:rPr>
                        <a:t>FERRO ALAŞIMLAR</a:t>
                      </a:r>
                      <a:endParaRPr lang="tr-TR" sz="1200" dirty="0">
                        <a:solidFill>
                          <a:srgbClr val="000000"/>
                        </a:solidFill>
                        <a:effectLst/>
                        <a:latin typeface="Courier New" panose="02070309020205020404" pitchFamily="49" charset="0"/>
                        <a:ea typeface="Courier New" panose="02070309020205020404" pitchFamily="49"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34761839"/>
                  </a:ext>
                </a:extLst>
              </a:tr>
              <a:tr h="296343">
                <a:tc>
                  <a:txBody>
                    <a:bodyPr/>
                    <a:lstStyle/>
                    <a:p>
                      <a:pPr algn="just">
                        <a:lnSpc>
                          <a:spcPct val="150000"/>
                        </a:lnSpc>
                        <a:spcAft>
                          <a:spcPts val="0"/>
                        </a:spcAft>
                      </a:pPr>
                      <a:r>
                        <a:rPr lang="tr-TR" sz="1000">
                          <a:effectLst/>
                        </a:rPr>
                        <a:t>FERRO SİLİKON % 45 Sİ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2.5</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817488852"/>
                  </a:ext>
                </a:extLst>
              </a:tr>
              <a:tr h="296343">
                <a:tc>
                  <a:txBody>
                    <a:bodyPr/>
                    <a:lstStyle/>
                    <a:p>
                      <a:pPr algn="just">
                        <a:lnSpc>
                          <a:spcPct val="150000"/>
                        </a:lnSpc>
                        <a:spcAft>
                          <a:spcPts val="0"/>
                        </a:spcAft>
                      </a:pPr>
                      <a:r>
                        <a:rPr lang="tr-TR" sz="1000">
                          <a:effectLst/>
                        </a:rPr>
                        <a:t>FERRO SİLİKON % 65 Sİ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3.6</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305431451"/>
                  </a:ext>
                </a:extLst>
              </a:tr>
              <a:tr h="296343">
                <a:tc>
                  <a:txBody>
                    <a:bodyPr/>
                    <a:lstStyle/>
                    <a:p>
                      <a:pPr algn="just">
                        <a:lnSpc>
                          <a:spcPct val="150000"/>
                        </a:lnSpc>
                        <a:spcAft>
                          <a:spcPts val="0"/>
                        </a:spcAft>
                      </a:pPr>
                      <a:r>
                        <a:rPr lang="tr-TR" sz="1000">
                          <a:effectLst/>
                        </a:rPr>
                        <a:t>FERRO SİLİKON % 75 Sİ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4.0</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713722907"/>
                  </a:ext>
                </a:extLst>
              </a:tr>
              <a:tr h="296343">
                <a:tc>
                  <a:txBody>
                    <a:bodyPr/>
                    <a:lstStyle/>
                    <a:p>
                      <a:pPr algn="just">
                        <a:lnSpc>
                          <a:spcPct val="150000"/>
                        </a:lnSpc>
                        <a:spcAft>
                          <a:spcPts val="0"/>
                        </a:spcAft>
                      </a:pPr>
                      <a:r>
                        <a:rPr lang="tr-TR" sz="1000">
                          <a:effectLst/>
                        </a:rPr>
                        <a:t>FERRO SİLİKON % 90 Sİ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4.8</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545053681"/>
                  </a:ext>
                </a:extLst>
              </a:tr>
              <a:tr h="296343">
                <a:tc>
                  <a:txBody>
                    <a:bodyPr/>
                    <a:lstStyle/>
                    <a:p>
                      <a:pPr algn="just">
                        <a:lnSpc>
                          <a:spcPct val="150000"/>
                        </a:lnSpc>
                        <a:spcAft>
                          <a:spcPts val="0"/>
                        </a:spcAft>
                      </a:pPr>
                      <a:r>
                        <a:rPr lang="tr-TR" sz="1000">
                          <a:effectLst/>
                        </a:rPr>
                        <a:t>FERROMANGANEZ (%7 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1.3</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696853664"/>
                  </a:ext>
                </a:extLst>
              </a:tr>
              <a:tr h="296343">
                <a:tc>
                  <a:txBody>
                    <a:bodyPr/>
                    <a:lstStyle/>
                    <a:p>
                      <a:pPr algn="just">
                        <a:lnSpc>
                          <a:spcPct val="150000"/>
                        </a:lnSpc>
                        <a:spcAft>
                          <a:spcPts val="0"/>
                        </a:spcAft>
                      </a:pPr>
                      <a:r>
                        <a:rPr lang="tr-TR" sz="1000">
                          <a:effectLst/>
                        </a:rPr>
                        <a:t>FERRO MANGANEZ (%1 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1.5</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4017731773"/>
                  </a:ext>
                </a:extLst>
              </a:tr>
              <a:tr h="296343">
                <a:tc>
                  <a:txBody>
                    <a:bodyPr/>
                    <a:lstStyle/>
                    <a:p>
                      <a:pPr algn="just">
                        <a:lnSpc>
                          <a:spcPct val="150000"/>
                        </a:lnSpc>
                        <a:spcAft>
                          <a:spcPts val="0"/>
                        </a:spcAft>
                      </a:pPr>
                      <a:r>
                        <a:rPr lang="tr-TR" sz="1000">
                          <a:effectLst/>
                        </a:rPr>
                        <a:t>SİLİKONMANGANEZ</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1.4</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3101114444"/>
                  </a:ext>
                </a:extLst>
              </a:tr>
              <a:tr h="296343">
                <a:tc>
                  <a:txBody>
                    <a:bodyPr/>
                    <a:lstStyle/>
                    <a:p>
                      <a:pPr algn="just">
                        <a:lnSpc>
                          <a:spcPct val="150000"/>
                        </a:lnSpc>
                        <a:spcAft>
                          <a:spcPts val="0"/>
                        </a:spcAft>
                      </a:pPr>
                      <a:r>
                        <a:rPr lang="tr-TR" sz="1000">
                          <a:effectLst/>
                        </a:rPr>
                        <a:t>SİLİCON METAL</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5.0</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581109044"/>
                  </a:ext>
                </a:extLst>
              </a:tr>
              <a:tr h="296343">
                <a:tc>
                  <a:txBody>
                    <a:bodyPr/>
                    <a:lstStyle/>
                    <a:p>
                      <a:pPr algn="just">
                        <a:lnSpc>
                          <a:spcPct val="150000"/>
                        </a:lnSpc>
                        <a:spcAft>
                          <a:spcPts val="0"/>
                        </a:spcAft>
                      </a:pPr>
                      <a:r>
                        <a:rPr lang="tr-TR" sz="1000">
                          <a:effectLst/>
                        </a:rPr>
                        <a:t>FERROKROM</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1.3 </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884417700"/>
                  </a:ext>
                </a:extLst>
              </a:tr>
              <a:tr h="296343">
                <a:tc>
                  <a:txBody>
                    <a:bodyPr/>
                    <a:lstStyle/>
                    <a:p>
                      <a:pPr algn="just">
                        <a:lnSpc>
                          <a:spcPct val="150000"/>
                        </a:lnSpc>
                        <a:spcAft>
                          <a:spcPts val="0"/>
                        </a:spcAft>
                      </a:pPr>
                      <a:r>
                        <a:rPr lang="tr-TR" sz="1000">
                          <a:effectLst/>
                        </a:rPr>
                        <a:t>FERROKROM(SİNTERLEME İLE BERABERSE)</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1.6</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424806453"/>
                  </a:ext>
                </a:extLst>
              </a:tr>
              <a:tr h="299447">
                <a:tc gridSpan="3">
                  <a:txBody>
                    <a:bodyPr/>
                    <a:lstStyle/>
                    <a:p>
                      <a:pPr algn="just">
                        <a:lnSpc>
                          <a:spcPct val="150000"/>
                        </a:lnSpc>
                        <a:spcAft>
                          <a:spcPts val="0"/>
                        </a:spcAft>
                      </a:pPr>
                      <a:r>
                        <a:rPr lang="tr-TR" sz="1200">
                          <a:effectLst/>
                        </a:rPr>
                        <a:t>ALÜMİNYUM</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26648127"/>
                  </a:ext>
                </a:extLst>
              </a:tr>
              <a:tr h="296343">
                <a:tc>
                  <a:txBody>
                    <a:bodyPr/>
                    <a:lstStyle/>
                    <a:p>
                      <a:pPr algn="just">
                        <a:lnSpc>
                          <a:spcPct val="150000"/>
                        </a:lnSpc>
                        <a:spcAft>
                          <a:spcPts val="0"/>
                        </a:spcAft>
                      </a:pPr>
                      <a:r>
                        <a:rPr lang="tr-TR" sz="1000">
                          <a:effectLst/>
                        </a:rPr>
                        <a:t>PREBAKED (ÖNDEN PİŞİRİLMİŞ)</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tc>
                <a:tc>
                  <a:txBody>
                    <a:bodyPr/>
                    <a:lstStyle/>
                    <a:p>
                      <a:pPr algn="just">
                        <a:lnSpc>
                          <a:spcPct val="150000"/>
                        </a:lnSpc>
                        <a:spcAft>
                          <a:spcPts val="0"/>
                        </a:spcAft>
                      </a:pPr>
                      <a:r>
                        <a:rPr lang="tr-TR" sz="1000">
                          <a:effectLst/>
                        </a:rPr>
                        <a:t>1.6</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IAI***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4165718664"/>
                  </a:ext>
                </a:extLst>
              </a:tr>
              <a:tr h="296343">
                <a:tc>
                  <a:txBody>
                    <a:bodyPr/>
                    <a:lstStyle/>
                    <a:p>
                      <a:pPr algn="just">
                        <a:lnSpc>
                          <a:spcPct val="150000"/>
                        </a:lnSpc>
                        <a:spcAft>
                          <a:spcPts val="0"/>
                        </a:spcAft>
                      </a:pPr>
                      <a:r>
                        <a:rPr lang="tr-TR" sz="1000">
                          <a:effectLst/>
                        </a:rPr>
                        <a:t>SADERBERG</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tc>
                <a:tc>
                  <a:txBody>
                    <a:bodyPr/>
                    <a:lstStyle/>
                    <a:p>
                      <a:pPr algn="just">
                        <a:lnSpc>
                          <a:spcPct val="150000"/>
                        </a:lnSpc>
                        <a:spcAft>
                          <a:spcPts val="0"/>
                        </a:spcAft>
                      </a:pPr>
                      <a:r>
                        <a:rPr lang="tr-TR" sz="1000">
                          <a:effectLst/>
                        </a:rPr>
                        <a:t>1.7</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IAI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646385532"/>
                  </a:ext>
                </a:extLst>
              </a:tr>
              <a:tr h="299447">
                <a:tc gridSpan="3">
                  <a:txBody>
                    <a:bodyPr/>
                    <a:lstStyle/>
                    <a:p>
                      <a:pPr algn="just">
                        <a:lnSpc>
                          <a:spcPct val="150000"/>
                        </a:lnSpc>
                        <a:spcAft>
                          <a:spcPts val="0"/>
                        </a:spcAft>
                      </a:pPr>
                      <a:r>
                        <a:rPr lang="tr-TR" sz="1200">
                          <a:effectLst/>
                        </a:rPr>
                        <a:t>MAGNEZYUM</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16524026"/>
                  </a:ext>
                </a:extLst>
              </a:tr>
              <a:tr h="296343">
                <a:tc>
                  <a:txBody>
                    <a:bodyPr/>
                    <a:lstStyle/>
                    <a:p>
                      <a:pPr algn="just">
                        <a:lnSpc>
                          <a:spcPct val="150000"/>
                        </a:lnSpc>
                        <a:spcAft>
                          <a:spcPts val="0"/>
                        </a:spcAft>
                      </a:pPr>
                      <a:r>
                        <a:rPr lang="tr-TR" sz="1000">
                          <a:effectLst/>
                        </a:rPr>
                        <a:t>DOLOMİT</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5.13</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780182013"/>
                  </a:ext>
                </a:extLst>
              </a:tr>
              <a:tr h="296343">
                <a:tc>
                  <a:txBody>
                    <a:bodyPr/>
                    <a:lstStyle/>
                    <a:p>
                      <a:pPr algn="just">
                        <a:lnSpc>
                          <a:spcPct val="150000"/>
                        </a:lnSpc>
                        <a:spcAft>
                          <a:spcPts val="0"/>
                        </a:spcAft>
                      </a:pPr>
                      <a:r>
                        <a:rPr lang="tr-TR" sz="1000">
                          <a:effectLst/>
                        </a:rPr>
                        <a:t>MANYEZİT</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2.83</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dirty="0">
                          <a:effectLst/>
                        </a:rPr>
                        <a:t>IPCC</a:t>
                      </a:r>
                      <a:endParaRPr lang="tr-TR" sz="1200" dirty="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582940728"/>
                  </a:ext>
                </a:extLst>
              </a:tr>
            </a:tbl>
          </a:graphicData>
        </a:graphic>
      </p:graphicFrame>
    </p:spTree>
    <p:extLst>
      <p:ext uri="{BB962C8B-B14F-4D97-AF65-F5344CB8AC3E}">
        <p14:creationId xmlns:p14="http://schemas.microsoft.com/office/powerpoint/2010/main" val="2583108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2789" y="1202631"/>
            <a:ext cx="8310414" cy="4680520"/>
          </a:xfrm>
          <a:prstGeom prst="rect">
            <a:avLst/>
          </a:prstGeom>
        </p:spPr>
      </p:pic>
      <p:sp>
        <p:nvSpPr>
          <p:cNvPr id="3" name="Rectangle 2"/>
          <p:cNvSpPr/>
          <p:nvPr/>
        </p:nvSpPr>
        <p:spPr>
          <a:xfrm>
            <a:off x="754757" y="5667127"/>
            <a:ext cx="8856984" cy="507831"/>
          </a:xfrm>
          <a:prstGeom prst="rect">
            <a:avLst/>
          </a:prstGeom>
        </p:spPr>
        <p:txBody>
          <a:bodyPr wrap="squar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Tablo 11. Enerji Sistemleri İmalatında Kullanılan Başlıca Metaller ve Alaşımlar</a:t>
            </a:r>
            <a:endParaRPr lang="tr-TR" dirty="0">
              <a:solidFill>
                <a:srgbClr val="000000"/>
              </a:solidFill>
              <a:latin typeface="Courier New" panose="02070309020205020404" pitchFamily="49" charset="0"/>
              <a:ea typeface="Courier New" panose="020703090202050204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91665262"/>
              </p:ext>
            </p:extLst>
          </p:nvPr>
        </p:nvGraphicFramePr>
        <p:xfrm>
          <a:off x="1330820" y="1202629"/>
          <a:ext cx="7848873" cy="4486813"/>
        </p:xfrm>
        <a:graphic>
          <a:graphicData uri="http://schemas.openxmlformats.org/drawingml/2006/table">
            <a:tbl>
              <a:tblPr firstRow="1" firstCol="1" bandRow="1">
                <a:tableStyleId>{5C22544A-7EE6-4342-B048-85BDC9FD1C3A}</a:tableStyleId>
              </a:tblPr>
              <a:tblGrid>
                <a:gridCol w="4578355">
                  <a:extLst>
                    <a:ext uri="{9D8B030D-6E8A-4147-A177-3AD203B41FA5}">
                      <a16:colId xmlns:a16="http://schemas.microsoft.com/office/drawing/2014/main" val="1545710379"/>
                    </a:ext>
                  </a:extLst>
                </a:gridCol>
                <a:gridCol w="1701297">
                  <a:extLst>
                    <a:ext uri="{9D8B030D-6E8A-4147-A177-3AD203B41FA5}">
                      <a16:colId xmlns:a16="http://schemas.microsoft.com/office/drawing/2014/main" val="1621948693"/>
                    </a:ext>
                  </a:extLst>
                </a:gridCol>
                <a:gridCol w="1569221">
                  <a:extLst>
                    <a:ext uri="{9D8B030D-6E8A-4147-A177-3AD203B41FA5}">
                      <a16:colId xmlns:a16="http://schemas.microsoft.com/office/drawing/2014/main" val="2133812119"/>
                    </a:ext>
                  </a:extLst>
                </a:gridCol>
              </a:tblGrid>
              <a:tr h="844144">
                <a:tc>
                  <a:txBody>
                    <a:bodyPr/>
                    <a:lstStyle/>
                    <a:p>
                      <a:pPr algn="just">
                        <a:lnSpc>
                          <a:spcPct val="150000"/>
                        </a:lnSpc>
                        <a:spcAft>
                          <a:spcPts val="0"/>
                        </a:spcAft>
                      </a:pPr>
                      <a:r>
                        <a:rPr lang="tr-TR" sz="1200">
                          <a:effectLst/>
                        </a:rPr>
                        <a:t>TON CO2/TON ÜRETİM</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200">
                          <a:effectLst/>
                        </a:rPr>
                        <a:t>EMİSYON FAKTÖRÜ</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200">
                          <a:effectLst/>
                        </a:rPr>
                        <a:t>KAYNAK</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531874776"/>
                  </a:ext>
                </a:extLst>
              </a:tr>
              <a:tr h="404741">
                <a:tc gridSpan="3">
                  <a:txBody>
                    <a:bodyPr/>
                    <a:lstStyle/>
                    <a:p>
                      <a:pPr algn="just">
                        <a:lnSpc>
                          <a:spcPct val="150000"/>
                        </a:lnSpc>
                        <a:spcAft>
                          <a:spcPts val="0"/>
                        </a:spcAft>
                      </a:pPr>
                      <a:r>
                        <a:rPr lang="tr-TR" sz="1200">
                          <a:effectLst/>
                        </a:rPr>
                        <a:t>KURŞUN</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36011216"/>
                  </a:ext>
                </a:extLst>
              </a:tr>
              <a:tr h="404741">
                <a:tc>
                  <a:txBody>
                    <a:bodyPr/>
                    <a:lstStyle/>
                    <a:p>
                      <a:pPr algn="just">
                        <a:lnSpc>
                          <a:spcPct val="150000"/>
                        </a:lnSpc>
                        <a:spcAft>
                          <a:spcPts val="0"/>
                        </a:spcAft>
                      </a:pPr>
                      <a:r>
                        <a:rPr lang="tr-TR" sz="1000">
                          <a:effectLst/>
                        </a:rPr>
                        <a:t>IMPERİAL ERGİTME FIRINI (ISF)</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0.59</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SJARDİN</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533211496"/>
                  </a:ext>
                </a:extLst>
              </a:tr>
              <a:tr h="404741">
                <a:tc>
                  <a:txBody>
                    <a:bodyPr/>
                    <a:lstStyle/>
                    <a:p>
                      <a:pPr algn="just">
                        <a:lnSpc>
                          <a:spcPct val="150000"/>
                        </a:lnSpc>
                        <a:spcAft>
                          <a:spcPts val="0"/>
                        </a:spcAft>
                      </a:pPr>
                      <a:r>
                        <a:rPr lang="tr-TR" sz="1000">
                          <a:effectLst/>
                        </a:rPr>
                        <a:t>DOĞRUDAN ERGİTME(DS)</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0.25</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SJARDİN</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1285157397"/>
                  </a:ext>
                </a:extLst>
              </a:tr>
              <a:tr h="404741">
                <a:tc>
                  <a:txBody>
                    <a:bodyPr/>
                    <a:lstStyle/>
                    <a:p>
                      <a:pPr algn="just">
                        <a:lnSpc>
                          <a:spcPct val="150000"/>
                        </a:lnSpc>
                        <a:spcAft>
                          <a:spcPts val="0"/>
                        </a:spcAft>
                      </a:pPr>
                      <a:r>
                        <a:rPr lang="tr-TR" sz="1000">
                          <a:effectLst/>
                        </a:rPr>
                        <a:t>İKİNCİL HAM MADDEDEN ÜRETİM</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0.2</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SJARDİN</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2880432684"/>
                  </a:ext>
                </a:extLst>
              </a:tr>
              <a:tr h="404741">
                <a:tc>
                  <a:txBody>
                    <a:bodyPr/>
                    <a:lstStyle/>
                    <a:p>
                      <a:pPr algn="just">
                        <a:lnSpc>
                          <a:spcPct val="150000"/>
                        </a:lnSpc>
                        <a:spcAft>
                          <a:spcPts val="0"/>
                        </a:spcAft>
                      </a:pPr>
                      <a:r>
                        <a:rPr lang="tr-TR" sz="1000">
                          <a:effectLst/>
                        </a:rPr>
                        <a:t>GLOBAL ORTALAMA</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0.52</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SJARDİN</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extLst>
                  <a:ext uri="{0D108BD9-81ED-4DB2-BD59-A6C34878D82A}">
                    <a16:rowId xmlns:a16="http://schemas.microsoft.com/office/drawing/2014/main" val="705203077"/>
                  </a:ext>
                </a:extLst>
              </a:tr>
              <a:tr h="404741">
                <a:tc gridSpan="3">
                  <a:txBody>
                    <a:bodyPr/>
                    <a:lstStyle/>
                    <a:p>
                      <a:pPr algn="just">
                        <a:lnSpc>
                          <a:spcPct val="150000"/>
                        </a:lnSpc>
                        <a:spcAft>
                          <a:spcPts val="0"/>
                        </a:spcAft>
                      </a:pPr>
                      <a:r>
                        <a:rPr lang="tr-TR" sz="1200">
                          <a:effectLst/>
                        </a:rPr>
                        <a:t>ÇİNKO ÜRETİMİ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39954849"/>
                  </a:ext>
                </a:extLst>
              </a:tr>
              <a:tr h="404741">
                <a:tc>
                  <a:txBody>
                    <a:bodyPr/>
                    <a:lstStyle/>
                    <a:p>
                      <a:pPr algn="just">
                        <a:lnSpc>
                          <a:spcPct val="150000"/>
                        </a:lnSpc>
                        <a:spcAft>
                          <a:spcPts val="0"/>
                        </a:spcAft>
                      </a:pPr>
                      <a:r>
                        <a:rPr lang="tr-TR" sz="1000">
                          <a:effectLst/>
                        </a:rPr>
                        <a:t>WAELZ FIRINI</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tc>
                <a:tc>
                  <a:txBody>
                    <a:bodyPr/>
                    <a:lstStyle/>
                    <a:p>
                      <a:pPr algn="just">
                        <a:lnSpc>
                          <a:spcPct val="150000"/>
                        </a:lnSpc>
                        <a:spcAft>
                          <a:spcPts val="0"/>
                        </a:spcAft>
                      </a:pPr>
                      <a:r>
                        <a:rPr lang="tr-TR" sz="1000">
                          <a:effectLst/>
                        </a:rPr>
                        <a:t>3.66</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tc>
                <a:extLst>
                  <a:ext uri="{0D108BD9-81ED-4DB2-BD59-A6C34878D82A}">
                    <a16:rowId xmlns:a16="http://schemas.microsoft.com/office/drawing/2014/main" val="2348848420"/>
                  </a:ext>
                </a:extLst>
              </a:tr>
              <a:tr h="404741">
                <a:tc>
                  <a:txBody>
                    <a:bodyPr/>
                    <a:lstStyle/>
                    <a:p>
                      <a:pPr algn="just">
                        <a:lnSpc>
                          <a:spcPct val="150000"/>
                        </a:lnSpc>
                        <a:spcAft>
                          <a:spcPts val="0"/>
                        </a:spcAft>
                      </a:pPr>
                      <a:r>
                        <a:rPr lang="tr-TR" sz="1000">
                          <a:effectLst/>
                        </a:rPr>
                        <a:t>PİROMETALURJİK IMPERİAL ERGİTME FIRINI (ISF)</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tc>
                <a:tc>
                  <a:txBody>
                    <a:bodyPr/>
                    <a:lstStyle/>
                    <a:p>
                      <a:pPr algn="just">
                        <a:lnSpc>
                          <a:spcPct val="150000"/>
                        </a:lnSpc>
                        <a:spcAft>
                          <a:spcPts val="0"/>
                        </a:spcAft>
                      </a:pPr>
                      <a:r>
                        <a:rPr lang="tr-TR" sz="1000">
                          <a:effectLst/>
                        </a:rPr>
                        <a:t>0.43</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a:effectLst/>
                        </a:rPr>
                        <a:t>IPCC</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tc>
                <a:extLst>
                  <a:ext uri="{0D108BD9-81ED-4DB2-BD59-A6C34878D82A}">
                    <a16:rowId xmlns:a16="http://schemas.microsoft.com/office/drawing/2014/main" val="2964056722"/>
                  </a:ext>
                </a:extLst>
              </a:tr>
              <a:tr h="404741">
                <a:tc>
                  <a:txBody>
                    <a:bodyPr/>
                    <a:lstStyle/>
                    <a:p>
                      <a:pPr algn="just">
                        <a:lnSpc>
                          <a:spcPct val="150000"/>
                        </a:lnSpc>
                        <a:spcAft>
                          <a:spcPts val="0"/>
                        </a:spcAft>
                      </a:pPr>
                      <a:r>
                        <a:rPr lang="tr-TR" sz="1000">
                          <a:effectLst/>
                        </a:rPr>
                        <a:t>GLOBAL ORTALAMA</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tc>
                <a:tc>
                  <a:txBody>
                    <a:bodyPr/>
                    <a:lstStyle/>
                    <a:p>
                      <a:pPr algn="just">
                        <a:lnSpc>
                          <a:spcPct val="150000"/>
                        </a:lnSpc>
                        <a:spcAft>
                          <a:spcPts val="0"/>
                        </a:spcAft>
                      </a:pPr>
                      <a:r>
                        <a:rPr lang="tr-TR" sz="1000">
                          <a:effectLst/>
                        </a:rPr>
                        <a:t>1.72</a:t>
                      </a:r>
                      <a:endParaRPr lang="tr-TR" sz="1200">
                        <a:solidFill>
                          <a:srgbClr val="000000"/>
                        </a:solidFill>
                        <a:effectLst/>
                        <a:latin typeface="Courier New" panose="02070309020205020404" pitchFamily="49" charset="0"/>
                        <a:ea typeface="Courier New" panose="02070309020205020404" pitchFamily="49" charset="0"/>
                      </a:endParaRPr>
                    </a:p>
                  </a:txBody>
                  <a:tcPr marL="68580" marR="68580" marT="0" marB="0" anchor="ctr"/>
                </a:tc>
                <a:tc>
                  <a:txBody>
                    <a:bodyPr/>
                    <a:lstStyle/>
                    <a:p>
                      <a:pPr algn="just">
                        <a:lnSpc>
                          <a:spcPct val="150000"/>
                        </a:lnSpc>
                        <a:spcAft>
                          <a:spcPts val="0"/>
                        </a:spcAft>
                      </a:pPr>
                      <a:r>
                        <a:rPr lang="tr-TR" sz="1000" dirty="0">
                          <a:effectLst/>
                        </a:rPr>
                        <a:t>IPCC</a:t>
                      </a:r>
                      <a:endParaRPr lang="tr-TR" sz="1200" dirty="0">
                        <a:solidFill>
                          <a:srgbClr val="000000"/>
                        </a:solidFill>
                        <a:effectLst/>
                        <a:latin typeface="Courier New" panose="02070309020205020404" pitchFamily="49" charset="0"/>
                        <a:ea typeface="Courier New" panose="02070309020205020404" pitchFamily="49" charset="0"/>
                      </a:endParaRPr>
                    </a:p>
                  </a:txBody>
                  <a:tcPr marL="68580" marR="68580" marT="0" marB="0"/>
                </a:tc>
                <a:extLst>
                  <a:ext uri="{0D108BD9-81ED-4DB2-BD59-A6C34878D82A}">
                    <a16:rowId xmlns:a16="http://schemas.microsoft.com/office/drawing/2014/main" val="653480387"/>
                  </a:ext>
                </a:extLst>
              </a:tr>
            </a:tbl>
          </a:graphicData>
        </a:graphic>
      </p:graphicFrame>
    </p:spTree>
    <p:extLst>
      <p:ext uri="{BB962C8B-B14F-4D97-AF65-F5344CB8AC3E}">
        <p14:creationId xmlns:p14="http://schemas.microsoft.com/office/powerpoint/2010/main" val="108271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789" y="700971"/>
            <a:ext cx="8424936" cy="6001643"/>
          </a:xfrm>
          <a:prstGeom prst="rect">
            <a:avLst/>
          </a:prstGeom>
        </p:spPr>
        <p:txBody>
          <a:bodyPr wrap="square">
            <a:spAutoFit/>
          </a:bodyPr>
          <a:lstStyle/>
          <a:p>
            <a:r>
              <a:rPr lang="tr-TR" sz="2400" dirty="0">
                <a:solidFill>
                  <a:srgbClr val="000000"/>
                </a:solidFill>
                <a:latin typeface="Arial" panose="020B0604020202020204" pitchFamily="34" charset="0"/>
                <a:ea typeface="Courier New" panose="02070309020205020404" pitchFamily="49" charset="0"/>
              </a:rPr>
              <a:t>Değişik kriterlere ağırlık vererek karşılaştırmalı değerlendirme yapan yaklaşımlar ve modeller mevcuttur. Ancak, bu tür çalışmalar genellikle elektrik üretimi teknolojileri üzerinde yoğunlaşmakta ve enerji üretim zincirini  bütünüyle ele almamaktadırlarAyrıca, genellikle gelişmiş ülkelerde gerçekleştirilen modellerin uyguladığı kriterler  doğal olarak o ülke­lerin şartlarını ve değer yargılarını aksettirmektedir. </a:t>
            </a:r>
          </a:p>
          <a:p>
            <a:r>
              <a:rPr lang="tr-TR" sz="2400" dirty="0">
                <a:solidFill>
                  <a:srgbClr val="000000"/>
                </a:solidFill>
                <a:latin typeface="Arial" panose="020B0604020202020204" pitchFamily="34" charset="0"/>
                <a:ea typeface="Courier New" panose="02070309020205020404" pitchFamily="49" charset="0"/>
              </a:rPr>
              <a:t>Enerji teknolojileri­nin ülke ekonomisinin sektörel yapısı üzerindeki etkisi başta olmak üzere, sosyal ve kültürel yapı üzerindeki etkileri, teknolojik risk faktörü, yani herhangi bir teknolojinin ülkenin teknolojik alt yapısı çerçevesinde uygulanabilirliği, ham maddenin veya enerji kaynağının bulunurluğu gibi, özellikle gelişmekte olan ülkeler için  önemli olan kriterler üzerinde yakın zamana kadar hemen hiç durulmamıştır.</a:t>
            </a:r>
            <a:endParaRPr lang="tr-TR" sz="2400" dirty="0"/>
          </a:p>
        </p:txBody>
      </p:sp>
    </p:spTree>
    <p:extLst>
      <p:ext uri="{BB962C8B-B14F-4D97-AF65-F5344CB8AC3E}">
        <p14:creationId xmlns:p14="http://schemas.microsoft.com/office/powerpoint/2010/main" val="939858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978893" y="554559"/>
            <a:ext cx="6552728" cy="5184576"/>
          </a:xfrm>
          <a:prstGeom prst="rect">
            <a:avLst/>
          </a:prstGeom>
          <a:noFill/>
          <a:ln w="12700">
            <a:solidFill>
              <a:schemeClr val="tx1"/>
            </a:solidFill>
          </a:ln>
        </p:spPr>
      </p:pic>
      <p:sp>
        <p:nvSpPr>
          <p:cNvPr id="3" name="Rectangle 2"/>
          <p:cNvSpPr/>
          <p:nvPr/>
        </p:nvSpPr>
        <p:spPr>
          <a:xfrm>
            <a:off x="250701" y="5739135"/>
            <a:ext cx="9446068" cy="887744"/>
          </a:xfrm>
          <a:prstGeom prst="rect">
            <a:avLst/>
          </a:prstGeom>
        </p:spPr>
        <p:txBody>
          <a:bodyPr wrap="squar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Şekil 10 , ABD’de Yıllar Bazında Alüminyum Üretiminde Enerji İhtiyacı ve </a:t>
            </a:r>
          </a:p>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Karbon Emisyonu </a:t>
            </a:r>
            <a:r>
              <a:rPr lang="tr-TR" dirty="0">
                <a:solidFill>
                  <a:srgbClr val="000000"/>
                </a:solidFill>
                <a:latin typeface="Arial" panose="020B0604020202020204" pitchFamily="34" charset="0"/>
                <a:ea typeface="Courier New" panose="02070309020205020404" pitchFamily="49" charset="0"/>
              </a:rPr>
              <a:t>(</a:t>
            </a:r>
            <a:r>
              <a:rPr lang="tr-TR" b="1" i="1" dirty="0">
                <a:solidFill>
                  <a:srgbClr val="666666"/>
                </a:solidFill>
                <a:latin typeface="Arial" panose="020B0604020202020204" pitchFamily="34" charset="0"/>
                <a:ea typeface="Times New Roman" panose="02020603050405020304" pitchFamily="18" charset="0"/>
                <a:hlinkClick r:id="rId3"/>
              </a:rPr>
              <a:t>www.aluminum.org/sites/default/files/</a:t>
            </a:r>
            <a:r>
              <a:rPr lang="tr-TR" b="1" i="1" dirty="0">
                <a:solidFill>
                  <a:srgbClr val="666666"/>
                </a:solidFill>
                <a:latin typeface="Arial" panose="020B0604020202020204" pitchFamily="34" charset="0"/>
                <a:ea typeface="Times New Roman" panose="02020603050405020304" pitchFamily="18" charset="0"/>
              </a:rPr>
              <a:t>Sustainabilityrochure_0.pdf</a:t>
            </a:r>
            <a:r>
              <a:rPr lang="tr-TR" i="1" dirty="0">
                <a:solidFill>
                  <a:srgbClr val="666666"/>
                </a:solidFill>
                <a:latin typeface="Arial" panose="020B0604020202020204" pitchFamily="34" charset="0"/>
                <a:ea typeface="Times New Roman" panose="02020603050405020304" pitchFamily="18" charset="0"/>
              </a:rPr>
              <a:t>)</a:t>
            </a:r>
            <a:endParaRPr lang="tr-TR"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578709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6765" y="986607"/>
            <a:ext cx="8424936" cy="5078313"/>
          </a:xfrm>
          <a:prstGeom prst="rect">
            <a:avLst/>
          </a:prstGeom>
        </p:spPr>
        <p:txBody>
          <a:bodyPr wrap="square">
            <a:spAutoFit/>
          </a:bodyPr>
          <a:lstStyle/>
          <a:p>
            <a:pPr lvl="0" algn="just">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Çimento ve Beton Üretiminde Karbon Emisyonu Oluşumu</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Çimento üretimi ciddi miktarda enerji tüketimine ve doğal olarakta karbon emisyonuna neden olmaktadır. Çimento üretinde CO</a:t>
            </a:r>
            <a:r>
              <a:rPr lang="tr-TR" baseline="-25000" dirty="0">
                <a:solidFill>
                  <a:srgbClr val="000000"/>
                </a:solidFill>
                <a:latin typeface="Arial" panose="020B0604020202020204" pitchFamily="34" charset="0"/>
                <a:ea typeface="Courier New" panose="02070309020205020404" pitchFamily="49" charset="0"/>
              </a:rPr>
              <a:t>2 </a:t>
            </a:r>
            <a:r>
              <a:rPr lang="tr-TR" dirty="0">
                <a:solidFill>
                  <a:srgbClr val="000000"/>
                </a:solidFill>
                <a:latin typeface="Arial" panose="020B0604020202020204" pitchFamily="34" charset="0"/>
                <a:ea typeface="Courier New" panose="02070309020205020404" pitchFamily="49" charset="0"/>
              </a:rPr>
              <a:t>üretimi başlıca iki nedenden oluşur:</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mj-lt"/>
              <a:buAutoNum type="arabicPeriod"/>
            </a:pPr>
            <a:r>
              <a:rPr lang="tr-TR" dirty="0">
                <a:solidFill>
                  <a:srgbClr val="000000"/>
                </a:solidFill>
                <a:latin typeface="Arial" panose="020B0604020202020204" pitchFamily="34" charset="0"/>
                <a:ea typeface="Courier New" panose="02070309020205020404" pitchFamily="49" charset="0"/>
              </a:rPr>
              <a:t>Primer yakıt olarak fosil kökenli yakıtların kullanılması ve doğal minerallerden klinker eldesi</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mj-lt"/>
              <a:buAutoNum type="arabicPeriod"/>
            </a:pPr>
            <a:r>
              <a:rPr lang="tr-TR" dirty="0">
                <a:solidFill>
                  <a:srgbClr val="000000"/>
                </a:solidFill>
                <a:latin typeface="Arial" panose="020B0604020202020204" pitchFamily="34" charset="0"/>
                <a:ea typeface="Courier New" panose="02070309020205020404" pitchFamily="49" charset="0"/>
              </a:rPr>
              <a:t>Kalsiyum karbonatın ısıtıldığında kalsiyum oksite dönüşmesi(kalsinasyon prosesi).</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 </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Bu iki süreç dışında, çimento üretinde yer alan diğer aşamalarda CO</a:t>
            </a:r>
            <a:r>
              <a:rPr lang="tr-TR" baseline="-25000" dirty="0">
                <a:solidFill>
                  <a:srgbClr val="000000"/>
                </a:solidFill>
                <a:latin typeface="Arial" panose="020B0604020202020204" pitchFamily="34" charset="0"/>
                <a:ea typeface="Courier New" panose="02070309020205020404" pitchFamily="49" charset="0"/>
              </a:rPr>
              <a:t>2</a:t>
            </a:r>
            <a:r>
              <a:rPr lang="tr-TR" dirty="0">
                <a:solidFill>
                  <a:srgbClr val="000000"/>
                </a:solidFill>
                <a:latin typeface="Arial" panose="020B0604020202020204" pitchFamily="34" charset="0"/>
                <a:ea typeface="Courier New" panose="02070309020205020404" pitchFamily="49" charset="0"/>
              </a:rPr>
              <a:t> emisyonu ihmal edilebilecek düzeydedir. Türkiye’deki çimento sektörü emisyon yüzdeleri Tablo 12’de özetlenmektedir.</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710823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6885" y="1994719"/>
            <a:ext cx="6764964" cy="3384375"/>
          </a:xfrm>
          <a:prstGeom prst="rect">
            <a:avLst/>
          </a:prstGeom>
        </p:spPr>
      </p:pic>
      <p:sp>
        <p:nvSpPr>
          <p:cNvPr id="3" name="Rectangle 2"/>
          <p:cNvSpPr/>
          <p:nvPr/>
        </p:nvSpPr>
        <p:spPr>
          <a:xfrm>
            <a:off x="1330821" y="1346647"/>
            <a:ext cx="8424936" cy="369332"/>
          </a:xfrm>
          <a:prstGeom prst="rect">
            <a:avLst/>
          </a:prstGeom>
        </p:spPr>
        <p:txBody>
          <a:bodyPr wrap="square">
            <a:spAutoFit/>
          </a:bodyPr>
          <a:lstStyle/>
          <a:p>
            <a:r>
              <a:rPr lang="en-GB" b="1" dirty="0" err="1">
                <a:solidFill>
                  <a:srgbClr val="000000"/>
                </a:solidFill>
                <a:latin typeface="Arial" panose="020B0604020202020204" pitchFamily="34" charset="0"/>
                <a:ea typeface="Courier New" panose="02070309020205020404" pitchFamily="49" charset="0"/>
              </a:rPr>
              <a:t>Tablo</a:t>
            </a:r>
            <a:r>
              <a:rPr lang="en-GB" b="1" dirty="0">
                <a:solidFill>
                  <a:srgbClr val="000000"/>
                </a:solidFill>
                <a:latin typeface="Arial" panose="020B0604020202020204" pitchFamily="34" charset="0"/>
                <a:ea typeface="Courier New" panose="02070309020205020404" pitchFamily="49" charset="0"/>
              </a:rPr>
              <a:t> 12. </a:t>
            </a:r>
            <a:r>
              <a:rPr lang="en-GB" b="1" dirty="0" err="1">
                <a:solidFill>
                  <a:srgbClr val="000000"/>
                </a:solidFill>
                <a:latin typeface="Arial" panose="020B0604020202020204" pitchFamily="34" charset="0"/>
                <a:ea typeface="Courier New" panose="02070309020205020404" pitchFamily="49" charset="0"/>
              </a:rPr>
              <a:t>Türk</a:t>
            </a:r>
            <a:r>
              <a:rPr lang="en-GB" b="1" dirty="0">
                <a:solidFill>
                  <a:srgbClr val="000000"/>
                </a:solidFill>
                <a:latin typeface="Arial" panose="020B0604020202020204" pitchFamily="34" charset="0"/>
                <a:ea typeface="Courier New" panose="02070309020205020404" pitchFamily="49" charset="0"/>
              </a:rPr>
              <a:t> </a:t>
            </a:r>
            <a:r>
              <a:rPr lang="en-GB" b="1" dirty="0" err="1">
                <a:solidFill>
                  <a:srgbClr val="000000"/>
                </a:solidFill>
                <a:latin typeface="Arial" panose="020B0604020202020204" pitchFamily="34" charset="0"/>
                <a:ea typeface="Courier New" panose="02070309020205020404" pitchFamily="49" charset="0"/>
              </a:rPr>
              <a:t>Çimento</a:t>
            </a:r>
            <a:r>
              <a:rPr lang="en-GB" b="1" dirty="0">
                <a:solidFill>
                  <a:srgbClr val="000000"/>
                </a:solidFill>
                <a:latin typeface="Arial" panose="020B0604020202020204" pitchFamily="34" charset="0"/>
                <a:ea typeface="Courier New" panose="02070309020205020404" pitchFamily="49" charset="0"/>
              </a:rPr>
              <a:t> </a:t>
            </a:r>
            <a:r>
              <a:rPr lang="en-GB" b="1" dirty="0" err="1">
                <a:solidFill>
                  <a:srgbClr val="000000"/>
                </a:solidFill>
                <a:latin typeface="Arial" panose="020B0604020202020204" pitchFamily="34" charset="0"/>
                <a:ea typeface="Courier New" panose="02070309020205020404" pitchFamily="49" charset="0"/>
              </a:rPr>
              <a:t>Sektöründe</a:t>
            </a:r>
            <a:r>
              <a:rPr lang="en-GB" b="1" dirty="0">
                <a:solidFill>
                  <a:srgbClr val="000000"/>
                </a:solidFill>
                <a:latin typeface="Arial" panose="020B0604020202020204" pitchFamily="34" charset="0"/>
                <a:ea typeface="Courier New" panose="02070309020205020404" pitchFamily="49" charset="0"/>
              </a:rPr>
              <a:t> </a:t>
            </a:r>
            <a:r>
              <a:rPr lang="en-GB" b="1" dirty="0" err="1">
                <a:solidFill>
                  <a:srgbClr val="000000"/>
                </a:solidFill>
                <a:latin typeface="Arial" panose="020B0604020202020204" pitchFamily="34" charset="0"/>
                <a:ea typeface="Courier New" panose="02070309020205020404" pitchFamily="49" charset="0"/>
              </a:rPr>
              <a:t>Enerji</a:t>
            </a:r>
            <a:r>
              <a:rPr lang="en-GB" b="1" dirty="0">
                <a:solidFill>
                  <a:srgbClr val="000000"/>
                </a:solidFill>
                <a:latin typeface="Arial" panose="020B0604020202020204" pitchFamily="34" charset="0"/>
                <a:ea typeface="Courier New" panose="02070309020205020404" pitchFamily="49" charset="0"/>
              </a:rPr>
              <a:t> </a:t>
            </a:r>
            <a:r>
              <a:rPr lang="en-GB" b="1" dirty="0" err="1">
                <a:solidFill>
                  <a:srgbClr val="000000"/>
                </a:solidFill>
                <a:latin typeface="Arial" panose="020B0604020202020204" pitchFamily="34" charset="0"/>
                <a:ea typeface="Courier New" panose="02070309020205020404" pitchFamily="49" charset="0"/>
              </a:rPr>
              <a:t>Verimliliği</a:t>
            </a:r>
            <a:r>
              <a:rPr lang="en-GB" b="1" dirty="0">
                <a:solidFill>
                  <a:srgbClr val="000000"/>
                </a:solidFill>
                <a:latin typeface="Arial" panose="020B0604020202020204" pitchFamily="34" charset="0"/>
                <a:ea typeface="Courier New" panose="02070309020205020404" pitchFamily="49" charset="0"/>
              </a:rPr>
              <a:t> </a:t>
            </a:r>
            <a:r>
              <a:rPr lang="en-GB" b="1" dirty="0" err="1">
                <a:solidFill>
                  <a:srgbClr val="000000"/>
                </a:solidFill>
                <a:latin typeface="Arial" panose="020B0604020202020204" pitchFamily="34" charset="0"/>
                <a:ea typeface="Courier New" panose="02070309020205020404" pitchFamily="49" charset="0"/>
              </a:rPr>
              <a:t>ve</a:t>
            </a:r>
            <a:r>
              <a:rPr lang="en-GB" b="1" dirty="0">
                <a:solidFill>
                  <a:srgbClr val="000000"/>
                </a:solidFill>
                <a:latin typeface="Arial" panose="020B0604020202020204" pitchFamily="34" charset="0"/>
                <a:ea typeface="Courier New" panose="02070309020205020404" pitchFamily="49" charset="0"/>
              </a:rPr>
              <a:t> </a:t>
            </a:r>
            <a:r>
              <a:rPr lang="en-GB" b="1" dirty="0" err="1">
                <a:solidFill>
                  <a:srgbClr val="000000"/>
                </a:solidFill>
                <a:latin typeface="Arial" panose="020B0604020202020204" pitchFamily="34" charset="0"/>
                <a:ea typeface="Courier New" panose="02070309020205020404" pitchFamily="49" charset="0"/>
              </a:rPr>
              <a:t>Karbon</a:t>
            </a:r>
            <a:r>
              <a:rPr lang="en-GB" b="1" dirty="0">
                <a:solidFill>
                  <a:srgbClr val="000000"/>
                </a:solidFill>
                <a:latin typeface="Arial" panose="020B0604020202020204" pitchFamily="34" charset="0"/>
                <a:ea typeface="Courier New" panose="02070309020205020404" pitchFamily="49" charset="0"/>
              </a:rPr>
              <a:t> </a:t>
            </a:r>
            <a:r>
              <a:rPr lang="en-GB" b="1" dirty="0" err="1">
                <a:solidFill>
                  <a:srgbClr val="000000"/>
                </a:solidFill>
                <a:latin typeface="Arial" panose="020B0604020202020204" pitchFamily="34" charset="0"/>
                <a:ea typeface="Courier New" panose="02070309020205020404" pitchFamily="49" charset="0"/>
              </a:rPr>
              <a:t>Emisyonu</a:t>
            </a:r>
            <a:endParaRPr lang="tr-TR" dirty="0"/>
          </a:p>
        </p:txBody>
      </p:sp>
    </p:spTree>
    <p:extLst>
      <p:ext uri="{BB962C8B-B14F-4D97-AF65-F5344CB8AC3E}">
        <p14:creationId xmlns:p14="http://schemas.microsoft.com/office/powerpoint/2010/main" val="1636101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805" y="-2692266"/>
            <a:ext cx="8568952" cy="8402300"/>
          </a:xfrm>
          <a:prstGeom prst="rect">
            <a:avLst/>
          </a:prstGeom>
        </p:spPr>
        <p:txBody>
          <a:bodyPr wrap="square">
            <a:spAutoFit/>
          </a:bodyPr>
          <a:lstStyle/>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En yaygın olarak kullanılan çimento türünün portland çimentosu olduğunu biliyoruz. Bu çimentonun yaklaşık %92-95’i klinkerdir.  ABD çevre ajansı EPA’ya göre her ton portland çimentosu için yaklaşık 925 - 945 Kg CO2 çevreye salınmaktadır.Bu emisyonun yaklaşık % 60’ının kalsinasyon kaynaklı olduğu raporlanmaktadır. </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 </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 </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 </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 </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 </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Çimentonun %100 olarak kullanıldığı bir betondan söz etmek mümkün değildir. Genellikle beton içindeki çimento payı, kullanım ihtiyacına bağlı olarak % 7 - %15  arasında değişmektedir. Böyle bir beton karışımı için harcanan enerji miktarı 2.0 – 2.5 GJ/ton dolaylarındadır. Ortalama olarak çimentonun payının  %10 olduğunu kabul edersek, iyi bir beton karışımı yaklaşık %41 çakıl, %25 kum, % 18’de suyun karışımıdır. Bir metre küp betonun ağırlığı 2400 kg olurken, içinde de % 6 kadar hava yer alır. Yapılan hesaplamalar bir metre küp beton üretilirken </a:t>
            </a:r>
            <a:r>
              <a:rPr lang="tr-TR" b="1" dirty="0">
                <a:solidFill>
                  <a:srgbClr val="000000"/>
                </a:solidFill>
                <a:latin typeface="Arial" panose="020B0604020202020204" pitchFamily="34" charset="0"/>
                <a:ea typeface="Courier New" panose="02070309020205020404" pitchFamily="49" charset="0"/>
              </a:rPr>
              <a:t>240 Kg CO</a:t>
            </a:r>
            <a:r>
              <a:rPr lang="tr-TR" b="1" baseline="-25000" dirty="0">
                <a:solidFill>
                  <a:srgbClr val="000000"/>
                </a:solidFill>
                <a:latin typeface="Arial" panose="020B0604020202020204" pitchFamily="34" charset="0"/>
                <a:ea typeface="Courier New" panose="02070309020205020404" pitchFamily="49" charset="0"/>
              </a:rPr>
              <a:t>2</a:t>
            </a:r>
            <a:r>
              <a:rPr lang="tr-TR" b="1" dirty="0">
                <a:solidFill>
                  <a:srgbClr val="000000"/>
                </a:solidFill>
                <a:latin typeface="Arial" panose="020B0604020202020204" pitchFamily="34" charset="0"/>
                <a:ea typeface="Courier New" panose="02070309020205020404" pitchFamily="49" charset="0"/>
              </a:rPr>
              <a:t> karbon emisyonu gerçekleştiğini </a:t>
            </a:r>
            <a:r>
              <a:rPr lang="tr-TR" dirty="0">
                <a:solidFill>
                  <a:srgbClr val="000000"/>
                </a:solidFill>
                <a:latin typeface="Arial" panose="020B0604020202020204" pitchFamily="34" charset="0"/>
                <a:ea typeface="Courier New" panose="02070309020205020404" pitchFamily="49" charset="0"/>
              </a:rPr>
              <a:t>göstermektedir. Bu rakamlara ham maddelerin ocaktan çıkarılması, çimento ve/veya betonun, enerji üretim noktasına taşınması ve diğer karbon emisyonu yaratan süreçler dahil edilmemiştir.</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609009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2989" y="1058615"/>
            <a:ext cx="5040560" cy="5632311"/>
          </a:xfrm>
          <a:prstGeom prst="rect">
            <a:avLst/>
          </a:prstGeom>
        </p:spPr>
        <p:txBody>
          <a:bodyPr wrap="square">
            <a:spAutoFit/>
          </a:bodyPr>
          <a:lstStyle/>
          <a:p>
            <a:pPr algn="just">
              <a:lnSpc>
                <a:spcPct val="150000"/>
              </a:lnSpc>
              <a:spcAft>
                <a:spcPts val="0"/>
              </a:spcAft>
            </a:pPr>
            <a:r>
              <a:rPr lang="tr-TR" sz="2000" b="1" dirty="0">
                <a:solidFill>
                  <a:srgbClr val="000000"/>
                </a:solidFill>
                <a:latin typeface="Arial" panose="020B0604020202020204" pitchFamily="34" charset="0"/>
                <a:ea typeface="Courier New" panose="02070309020205020404" pitchFamily="49" charset="0"/>
              </a:rPr>
              <a:t>Örnek Hesaplama</a:t>
            </a:r>
            <a:endParaRPr lang="tr-TR" sz="2000"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sz="2000" b="1" dirty="0">
                <a:solidFill>
                  <a:srgbClr val="000000"/>
                </a:solidFill>
                <a:latin typeface="Arial" panose="020B0604020202020204" pitchFamily="34" charset="0"/>
                <a:ea typeface="Courier New" panose="02070309020205020404" pitchFamily="49" charset="0"/>
              </a:rPr>
              <a:t>Gökçekaya Barajı</a:t>
            </a:r>
            <a:endParaRPr lang="tr-TR" sz="2000" dirty="0">
              <a:solidFill>
                <a:srgbClr val="000000"/>
              </a:solidFill>
              <a:latin typeface="Courier New" panose="02070309020205020404" pitchFamily="49" charset="0"/>
              <a:ea typeface="Courier New" panose="02070309020205020404" pitchFamily="49" charset="0"/>
            </a:endParaRPr>
          </a:p>
          <a:p>
            <a:pPr>
              <a:lnSpc>
                <a:spcPct val="150000"/>
              </a:lnSpc>
              <a:spcAft>
                <a:spcPts val="0"/>
              </a:spcAft>
            </a:pPr>
            <a:r>
              <a:rPr lang="tr-TR" sz="2000" dirty="0">
                <a:solidFill>
                  <a:srgbClr val="000000"/>
                </a:solidFill>
                <a:latin typeface="Arial" panose="020B0604020202020204" pitchFamily="34" charset="0"/>
                <a:ea typeface="Courier New" panose="02070309020205020404" pitchFamily="49" charset="0"/>
              </a:rPr>
              <a:t>İnşaatın Başlama-Bitiş Yılı :1967 – 1972</a:t>
            </a:r>
            <a:br>
              <a:rPr lang="tr-TR" sz="2000" dirty="0">
                <a:solidFill>
                  <a:srgbClr val="000000"/>
                </a:solidFill>
                <a:latin typeface="Arial" panose="020B0604020202020204" pitchFamily="34" charset="0"/>
                <a:ea typeface="Courier New" panose="02070309020205020404" pitchFamily="49" charset="0"/>
              </a:rPr>
            </a:br>
            <a:r>
              <a:rPr lang="tr-TR" sz="2000" dirty="0">
                <a:solidFill>
                  <a:srgbClr val="000000"/>
                </a:solidFill>
                <a:latin typeface="Arial" panose="020B0604020202020204" pitchFamily="34" charset="0"/>
                <a:ea typeface="Courier New" panose="02070309020205020404" pitchFamily="49" charset="0"/>
              </a:rPr>
              <a:t>Gövde Dolgu Tipi :Beton Kemer</a:t>
            </a:r>
            <a:br>
              <a:rPr lang="tr-TR" sz="2000" dirty="0">
                <a:solidFill>
                  <a:srgbClr val="000000"/>
                </a:solidFill>
                <a:latin typeface="Arial" panose="020B0604020202020204" pitchFamily="34" charset="0"/>
                <a:ea typeface="Courier New" panose="02070309020205020404" pitchFamily="49" charset="0"/>
              </a:rPr>
            </a:br>
            <a:r>
              <a:rPr lang="tr-TR" sz="2000" dirty="0">
                <a:solidFill>
                  <a:srgbClr val="000000"/>
                </a:solidFill>
                <a:latin typeface="Arial" panose="020B0604020202020204" pitchFamily="34" charset="0"/>
                <a:ea typeface="Courier New" panose="02070309020205020404" pitchFamily="49" charset="0"/>
              </a:rPr>
              <a:t>Gövde Hacmi :650 dam3</a:t>
            </a:r>
            <a:br>
              <a:rPr lang="tr-TR" sz="2000" dirty="0">
                <a:solidFill>
                  <a:srgbClr val="000000"/>
                </a:solidFill>
                <a:latin typeface="Arial" panose="020B0604020202020204" pitchFamily="34" charset="0"/>
                <a:ea typeface="Courier New" panose="02070309020205020404" pitchFamily="49" charset="0"/>
              </a:rPr>
            </a:br>
            <a:r>
              <a:rPr lang="tr-TR" sz="2000" dirty="0">
                <a:solidFill>
                  <a:srgbClr val="000000"/>
                </a:solidFill>
                <a:latin typeface="Arial" panose="020B0604020202020204" pitchFamily="34" charset="0"/>
                <a:ea typeface="Courier New" panose="02070309020205020404" pitchFamily="49" charset="0"/>
              </a:rPr>
              <a:t>Yükseklik (Talvegden) :115 m</a:t>
            </a:r>
            <a:br>
              <a:rPr lang="tr-TR" sz="2000" dirty="0">
                <a:solidFill>
                  <a:srgbClr val="000000"/>
                </a:solidFill>
                <a:latin typeface="Arial" panose="020B0604020202020204" pitchFamily="34" charset="0"/>
                <a:ea typeface="Courier New" panose="02070309020205020404" pitchFamily="49" charset="0"/>
              </a:rPr>
            </a:br>
            <a:r>
              <a:rPr lang="tr-TR" sz="2000" dirty="0">
                <a:solidFill>
                  <a:srgbClr val="000000"/>
                </a:solidFill>
                <a:latin typeface="Arial" panose="020B0604020202020204" pitchFamily="34" charset="0"/>
                <a:ea typeface="Courier New" panose="02070309020205020404" pitchFamily="49" charset="0"/>
              </a:rPr>
              <a:t>Normal Su Kotunda Göl Hacmi :910 hm3</a:t>
            </a:r>
            <a:br>
              <a:rPr lang="tr-TR" sz="2000" dirty="0">
                <a:solidFill>
                  <a:srgbClr val="000000"/>
                </a:solidFill>
                <a:latin typeface="Arial" panose="020B0604020202020204" pitchFamily="34" charset="0"/>
                <a:ea typeface="Courier New" panose="02070309020205020404" pitchFamily="49" charset="0"/>
              </a:rPr>
            </a:br>
            <a:r>
              <a:rPr lang="tr-TR" sz="2000" dirty="0">
                <a:solidFill>
                  <a:srgbClr val="000000"/>
                </a:solidFill>
                <a:latin typeface="Arial" panose="020B0604020202020204" pitchFamily="34" charset="0"/>
                <a:ea typeface="Courier New" panose="02070309020205020404" pitchFamily="49" charset="0"/>
              </a:rPr>
              <a:t>Normal Su Kotunda Göl Alanı :20 km2</a:t>
            </a:r>
            <a:br>
              <a:rPr lang="tr-TR" sz="2000" dirty="0">
                <a:solidFill>
                  <a:srgbClr val="000000"/>
                </a:solidFill>
                <a:latin typeface="Arial" panose="020B0604020202020204" pitchFamily="34" charset="0"/>
                <a:ea typeface="Courier New" panose="02070309020205020404" pitchFamily="49" charset="0"/>
              </a:rPr>
            </a:br>
            <a:r>
              <a:rPr lang="tr-TR" sz="2000" dirty="0">
                <a:solidFill>
                  <a:srgbClr val="000000"/>
                </a:solidFill>
                <a:latin typeface="Arial" panose="020B0604020202020204" pitchFamily="34" charset="0"/>
                <a:ea typeface="Courier New" panose="02070309020205020404" pitchFamily="49" charset="0"/>
              </a:rPr>
              <a:t>Sulama Alanı : Yok</a:t>
            </a:r>
            <a:br>
              <a:rPr lang="tr-TR" sz="2000" dirty="0">
                <a:solidFill>
                  <a:srgbClr val="000000"/>
                </a:solidFill>
                <a:latin typeface="Arial" panose="020B0604020202020204" pitchFamily="34" charset="0"/>
                <a:ea typeface="Courier New" panose="02070309020205020404" pitchFamily="49" charset="0"/>
              </a:rPr>
            </a:br>
            <a:r>
              <a:rPr lang="tr-TR" sz="2000" dirty="0">
                <a:solidFill>
                  <a:srgbClr val="000000"/>
                </a:solidFill>
                <a:latin typeface="Arial" panose="020B0604020202020204" pitchFamily="34" charset="0"/>
                <a:ea typeface="Courier New" panose="02070309020205020404" pitchFamily="49" charset="0"/>
              </a:rPr>
              <a:t>Güç : 278 MW</a:t>
            </a:r>
            <a:endParaRPr lang="tr-TR" sz="2000"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sz="2000" dirty="0">
                <a:solidFill>
                  <a:srgbClr val="000000"/>
                </a:solidFill>
                <a:latin typeface="Arial" panose="020B0604020202020204" pitchFamily="34" charset="0"/>
                <a:ea typeface="Courier New" panose="02070309020205020404" pitchFamily="49" charset="0"/>
              </a:rPr>
              <a:t>Türbin Sayısı: 3</a:t>
            </a:r>
            <a:endParaRPr lang="tr-TR" sz="2000"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sz="2000" dirty="0">
                <a:solidFill>
                  <a:srgbClr val="000000"/>
                </a:solidFill>
                <a:latin typeface="Arial" panose="020B0604020202020204" pitchFamily="34" charset="0"/>
                <a:ea typeface="Courier New" panose="02070309020205020404" pitchFamily="49" charset="0"/>
              </a:rPr>
              <a:t>Türbin Tipi: Francis</a:t>
            </a:r>
            <a:endParaRPr lang="tr-TR" sz="20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545603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0901" y="1634679"/>
            <a:ext cx="6840760" cy="3000821"/>
          </a:xfrm>
          <a:prstGeom prst="rect">
            <a:avLst/>
          </a:prstGeom>
        </p:spPr>
        <p:txBody>
          <a:bodyPr wrap="square">
            <a:spAutoFit/>
          </a:bodyPr>
          <a:lstStyle/>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Bu baraj için harcanan minimum beton miktarı kemer tipi baraj gövdesi  için 765.000 m</a:t>
            </a:r>
            <a:r>
              <a:rPr lang="tr-TR" baseline="30000" dirty="0">
                <a:solidFill>
                  <a:srgbClr val="000000"/>
                </a:solidFill>
                <a:latin typeface="Arial" panose="020B0604020202020204" pitchFamily="34" charset="0"/>
                <a:ea typeface="Courier New" panose="02070309020205020404" pitchFamily="49" charset="0"/>
              </a:rPr>
              <a:t>3</a:t>
            </a:r>
            <a:r>
              <a:rPr lang="tr-TR" dirty="0">
                <a:solidFill>
                  <a:srgbClr val="000000"/>
                </a:solidFill>
                <a:latin typeface="Arial" panose="020B0604020202020204" pitchFamily="34" charset="0"/>
                <a:ea typeface="Courier New" panose="02070309020205020404" pitchFamily="49" charset="0"/>
              </a:rPr>
              <a:t> olmak üzere toplama 1.500.000 m</a:t>
            </a:r>
            <a:r>
              <a:rPr lang="tr-TR" baseline="30000" dirty="0">
                <a:solidFill>
                  <a:srgbClr val="000000"/>
                </a:solidFill>
                <a:latin typeface="Arial" panose="020B0604020202020204" pitchFamily="34" charset="0"/>
                <a:ea typeface="Courier New" panose="02070309020205020404" pitchFamily="49" charset="0"/>
              </a:rPr>
              <a:t>3</a:t>
            </a:r>
            <a:r>
              <a:rPr lang="tr-TR" dirty="0">
                <a:solidFill>
                  <a:srgbClr val="000000"/>
                </a:solidFill>
                <a:latin typeface="Arial" panose="020B0604020202020204" pitchFamily="34" charset="0"/>
                <a:ea typeface="Courier New" panose="02070309020205020404" pitchFamily="49" charset="0"/>
              </a:rPr>
              <a:t> dolaylarındadır. Buna göre kullanılan inşaat makinelerinin ve diğer süreçlerin yarattığı karbon emisyonu dışında 360.000 ton karbon emisyonu yapılmıştır.</a:t>
            </a:r>
          </a:p>
          <a:p>
            <a:pPr algn="just">
              <a:lnSpc>
                <a:spcPct val="150000"/>
              </a:lnSpc>
              <a:spcAft>
                <a:spcPts val="0"/>
              </a:spcAft>
            </a:pPr>
            <a:r>
              <a:rPr lang="tr-TR" sz="1800" dirty="0">
                <a:solidFill>
                  <a:srgbClr val="000000"/>
                </a:solidFill>
                <a:effectLst/>
                <a:latin typeface="Arial" panose="020B0604020202020204" pitchFamily="34" charset="0"/>
                <a:ea typeface="Courier New" panose="02070309020205020404" pitchFamily="49" charset="0"/>
              </a:rPr>
              <a:t>Büyük olasılıkla barajın devreye alındığı tarihte karbon emisyonu bu verilen rakamın  en az iki katıydı.</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72501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18309" y="554559"/>
                <a:ext cx="8521424" cy="4838376"/>
              </a:xfrm>
              <a:prstGeom prst="rect">
                <a:avLst/>
              </a:prstGeom>
            </p:spPr>
            <p:txBody>
              <a:bodyPr wrap="square">
                <a:spAutoFit/>
              </a:bodyPr>
              <a:lstStyle/>
              <a:p>
                <a:pPr marL="342900" lvl="0" indent="-342900" algn="just">
                  <a:lnSpc>
                    <a:spcPct val="150000"/>
                  </a:lnSpc>
                  <a:spcAft>
                    <a:spcPts val="0"/>
                  </a:spcAft>
                  <a:buFont typeface="+mj-lt"/>
                  <a:buAutoNum type="arabicPeriod"/>
                </a:pPr>
                <a:r>
                  <a:rPr lang="tr-TR" sz="1400" b="1" dirty="0">
                    <a:solidFill>
                      <a:srgbClr val="000000"/>
                    </a:solidFill>
                    <a:latin typeface="Arial" panose="020B0604020202020204" pitchFamily="34" charset="0"/>
                    <a:ea typeface="Courier New" panose="02070309020205020404" pitchFamily="49" charset="0"/>
                  </a:rPr>
                  <a:t>Enerji ve Karbon Üretiminde Geri Ödeme Süreleri</a:t>
                </a:r>
                <a:endParaRPr lang="tr-TR" sz="1400" dirty="0">
                  <a:solidFill>
                    <a:srgbClr val="000000"/>
                  </a:solidFill>
                  <a:effectLst/>
                  <a:latin typeface="Courier New" panose="02070309020205020404" pitchFamily="49" charset="0"/>
                  <a:ea typeface="Courier New" panose="02070309020205020404" pitchFamily="49" charset="0"/>
                </a:endParaRPr>
              </a:p>
              <a:p>
                <a:pPr algn="just">
                  <a:lnSpc>
                    <a:spcPct val="150000"/>
                  </a:lnSpc>
                  <a:spcAft>
                    <a:spcPts val="0"/>
                  </a:spcAft>
                </a:pPr>
                <a:r>
                  <a:rPr lang="tr-TR" sz="1400" dirty="0">
                    <a:solidFill>
                      <a:srgbClr val="000000"/>
                    </a:solidFill>
                    <a:effectLst/>
                    <a:latin typeface="Arial" panose="020B0604020202020204" pitchFamily="34" charset="0"/>
                    <a:ea typeface="Courier New" panose="02070309020205020404" pitchFamily="49" charset="0"/>
                  </a:rPr>
                  <a:t>Karbon emisyonunun yaşam döngüsü gibi, yatırım aşamasında tüketilen enerjinin  geri ödeme süresi ve yaşam döngüsü de önemli bir parametre olarak karşımıza çıkmaktadır. Basit tanımıyla enerji geri ödeme süresi, bir hidroelektrik santralin normal yaşamı boyunca(devrede olduğu sürece) ürettiği enerjinin, sistemin kurularak devreye alınmasına kadar harcanan enerjiye (başlangıç enerjisi), bakım onarımına ve varsa ek enerji tüketimine olan oranıdır. Enerji geri ödeme süresi ne kadar yüksekse proje o kadar başarılı demektir. Bunun yanısıra, üretilen enerjinin projeye yatırılan enerjiye oranı(EO) da benzer sonuçlar verebilmektedir. </a:t>
                </a:r>
                <a:endParaRPr lang="tr-TR" sz="1400" dirty="0">
                  <a:solidFill>
                    <a:srgbClr val="000000"/>
                  </a:solidFill>
                  <a:effectLst/>
                  <a:latin typeface="Courier New" panose="02070309020205020404" pitchFamily="49" charset="0"/>
                  <a:ea typeface="Courier New" panose="02070309020205020404" pitchFamily="49" charset="0"/>
                </a:endParaRPr>
              </a:p>
              <a:p>
                <a:pPr algn="just">
                  <a:lnSpc>
                    <a:spcPct val="150000"/>
                  </a:lnSpc>
                  <a:spcAft>
                    <a:spcPts val="0"/>
                  </a:spcAft>
                </a:pPr>
                <a:r>
                  <a:rPr lang="tr-TR" sz="1400" dirty="0">
                    <a:solidFill>
                      <a:srgbClr val="000000"/>
                    </a:solidFill>
                    <a:effectLst/>
                    <a:latin typeface="Arial" panose="020B0604020202020204" pitchFamily="34" charset="0"/>
                    <a:ea typeface="Courier New" panose="02070309020205020404" pitchFamily="49" charset="0"/>
                  </a:rPr>
                  <a:t>Enerji oranı EO (Gagnon 2008), son derecede basit bir formülle ifade edilebilmektedir:</a:t>
                </a:r>
                <a:endParaRPr lang="tr-TR" sz="1400" dirty="0">
                  <a:solidFill>
                    <a:srgbClr val="000000"/>
                  </a:solidFill>
                  <a:effectLst/>
                  <a:latin typeface="Courier New" panose="02070309020205020404" pitchFamily="49" charset="0"/>
                  <a:ea typeface="Courier New" panose="02070309020205020404" pitchFamily="49" charset="0"/>
                </a:endParaRPr>
              </a:p>
              <a:p>
                <a:pPr algn="ctr">
                  <a:lnSpc>
                    <a:spcPct val="150000"/>
                  </a:lnSpc>
                  <a:spcAft>
                    <a:spcPts val="0"/>
                  </a:spcAft>
                </a:pPr>
                <a:r>
                  <a:rPr lang="tr-TR" sz="1400" dirty="0">
                    <a:solidFill>
                      <a:srgbClr val="000000"/>
                    </a:solidFill>
                    <a:effectLst/>
                    <a:latin typeface="Arial" panose="020B0604020202020204" pitchFamily="34" charset="0"/>
                    <a:ea typeface="Courier New" panose="02070309020205020404" pitchFamily="49" charset="0"/>
                  </a:rPr>
                  <a:t> </a:t>
                </a:r>
                <a14:m>
                  <m:oMath xmlns:m="http://schemas.openxmlformats.org/officeDocument/2006/math">
                    <m:r>
                      <a:rPr lang="tr-TR" sz="16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t>𝐸𝑂</m:t>
                    </m:r>
                    <m:r>
                      <a:rPr lang="tr-TR" sz="16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t>=</m:t>
                    </m:r>
                    <m:f>
                      <m:fPr>
                        <m:ctrlPr>
                          <a:rPr lang="tr-TR" sz="16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ctrlPr>
                      </m:fPr>
                      <m:num>
                        <m:sSub>
                          <m:sSubPr>
                            <m:ctrlPr>
                              <a:rPr lang="tr-TR" sz="16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ctrlPr>
                          </m:sSubPr>
                          <m:e>
                            <m:r>
                              <a:rPr lang="tr-TR" sz="16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t>𝐸</m:t>
                            </m:r>
                          </m:e>
                          <m:sub>
                            <m:r>
                              <a:rPr lang="tr-TR" sz="16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t>𝑦𝑎</m:t>
                            </m:r>
                            <m:r>
                              <a:rPr lang="tr-TR" sz="16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t>ş</m:t>
                            </m:r>
                            <m:r>
                              <a:rPr lang="tr-TR" sz="16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t>𝑎𝑚</m:t>
                            </m:r>
                          </m:sub>
                        </m:sSub>
                      </m:num>
                      <m:den>
                        <m:r>
                          <a:rPr lang="tr-TR" sz="16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t>𝐸</m:t>
                        </m:r>
                      </m:den>
                    </m:f>
                  </m:oMath>
                </a14:m>
                <a:endParaRPr lang="tr-TR" sz="1400" dirty="0">
                  <a:solidFill>
                    <a:srgbClr val="000000"/>
                  </a:solidFill>
                  <a:effectLst/>
                  <a:latin typeface="Courier New" panose="02070309020205020404" pitchFamily="49" charset="0"/>
                  <a:ea typeface="Courier New" panose="02070309020205020404" pitchFamily="49" charset="0"/>
                </a:endParaRPr>
              </a:p>
              <a:p>
                <a:pPr algn="just">
                  <a:lnSpc>
                    <a:spcPct val="150000"/>
                  </a:lnSpc>
                  <a:spcAft>
                    <a:spcPts val="0"/>
                  </a:spcAft>
                </a:pPr>
                <a:r>
                  <a:rPr lang="tr-TR" sz="1400" dirty="0">
                    <a:solidFill>
                      <a:srgbClr val="000000"/>
                    </a:solidFill>
                    <a:effectLst/>
                    <a:latin typeface="Arial" panose="020B0604020202020204" pitchFamily="34" charset="0"/>
                    <a:ea typeface="Courier New" panose="02070309020205020404" pitchFamily="49" charset="0"/>
                  </a:rPr>
                  <a:t>Bu denklemde;</a:t>
                </a:r>
                <a:endParaRPr lang="tr-TR" sz="1400" dirty="0">
                  <a:solidFill>
                    <a:srgbClr val="000000"/>
                  </a:solidFill>
                  <a:effectLst/>
                  <a:latin typeface="Courier New" panose="02070309020205020404" pitchFamily="49" charset="0"/>
                  <a:ea typeface="Courier New" panose="02070309020205020404" pitchFamily="49" charset="0"/>
                </a:endParaRPr>
              </a:p>
              <a:p>
                <a:pPr algn="just">
                  <a:lnSpc>
                    <a:spcPct val="150000"/>
                  </a:lnSpc>
                  <a:spcAft>
                    <a:spcPts val="0"/>
                  </a:spcAft>
                </a:pPr>
                <a14:m>
                  <m:oMath xmlns:m="http://schemas.openxmlformats.org/officeDocument/2006/math">
                    <m:r>
                      <a:rPr lang="tr-TR" sz="14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t>𝐸𝑂</m:t>
                    </m:r>
                    <m:r>
                      <a:rPr lang="tr-TR" sz="14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t> </m:t>
                    </m:r>
                  </m:oMath>
                </a14:m>
                <a:r>
                  <a:rPr lang="tr-TR" sz="1400" dirty="0">
                    <a:solidFill>
                      <a:srgbClr val="000000"/>
                    </a:solidFill>
                    <a:effectLst/>
                    <a:latin typeface="Arial" panose="020B0604020202020204" pitchFamily="34" charset="0"/>
                    <a:ea typeface="Courier New" panose="02070309020205020404" pitchFamily="49" charset="0"/>
                  </a:rPr>
                  <a:t>  	hidroelektrik santralin teknolojik ve ekonomik yaşamı boyunca ürettiği elektrik enerjisi;</a:t>
                </a:r>
                <a:endParaRPr lang="tr-TR" sz="1400" dirty="0">
                  <a:solidFill>
                    <a:srgbClr val="000000"/>
                  </a:solidFill>
                  <a:effectLst/>
                  <a:latin typeface="Courier New" panose="02070309020205020404" pitchFamily="49" charset="0"/>
                  <a:ea typeface="Courier New" panose="02070309020205020404" pitchFamily="49" charset="0"/>
                </a:endParaRPr>
              </a:p>
              <a:p>
                <a:pPr algn="just">
                  <a:lnSpc>
                    <a:spcPct val="150000"/>
                  </a:lnSpc>
                  <a:spcAft>
                    <a:spcPts val="0"/>
                  </a:spcAft>
                </a:pPr>
                <a14:m>
                  <m:oMath xmlns:m="http://schemas.openxmlformats.org/officeDocument/2006/math">
                    <m:r>
                      <a:rPr lang="tr-TR" sz="14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t>𝐸</m:t>
                    </m:r>
                  </m:oMath>
                </a14:m>
                <a:r>
                  <a:rPr lang="tr-TR" sz="1400" dirty="0">
                    <a:solidFill>
                      <a:srgbClr val="000000"/>
                    </a:solidFill>
                    <a:effectLst/>
                    <a:latin typeface="Arial" panose="020B0604020202020204" pitchFamily="34" charset="0"/>
                    <a:ea typeface="Courier New" panose="02070309020205020404" pitchFamily="49" charset="0"/>
                  </a:rPr>
                  <a:t>	Sistemin başlangıç enerjisi, bakım/onarıma haracanan enerji ve varsa ek enerjiye olan ihtiyaç toplamıdır</a:t>
                </a:r>
                <a:endParaRPr lang="tr-TR" sz="1400" dirty="0">
                  <a:solidFill>
                    <a:srgbClr val="000000"/>
                  </a:solidFill>
                  <a:effectLst/>
                  <a:latin typeface="Courier New" panose="02070309020205020404" pitchFamily="49" charset="0"/>
                  <a:ea typeface="Courier New" panose="02070309020205020404" pitchFamily="49"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18309" y="554559"/>
                <a:ext cx="8521424" cy="4838376"/>
              </a:xfrm>
              <a:prstGeom prst="rect">
                <a:avLst/>
              </a:prstGeom>
              <a:blipFill>
                <a:blip r:embed="rId2"/>
                <a:stretch>
                  <a:fillRect l="-215" r="-215"/>
                </a:stretch>
              </a:blipFill>
            </p:spPr>
            <p:txBody>
              <a:bodyPr/>
              <a:lstStyle/>
              <a:p>
                <a:r>
                  <a:rPr lang="tr-TR">
                    <a:noFill/>
                  </a:rPr>
                  <a:t> </a:t>
                </a:r>
              </a:p>
            </p:txBody>
          </p:sp>
        </mc:Fallback>
      </mc:AlternateContent>
    </p:spTree>
    <p:extLst>
      <p:ext uri="{BB962C8B-B14F-4D97-AF65-F5344CB8AC3E}">
        <p14:creationId xmlns:p14="http://schemas.microsoft.com/office/powerpoint/2010/main" val="1384068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74837" y="1462718"/>
                <a:ext cx="7920880" cy="3000821"/>
              </a:xfrm>
              <a:prstGeom prst="rect">
                <a:avLst/>
              </a:prstGeom>
            </p:spPr>
            <p:txBody>
              <a:bodyPr wrap="square">
                <a:spAutoFit/>
              </a:bodyPr>
              <a:lstStyle/>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Genel ilke olarak </a:t>
                </a:r>
                <a14:m>
                  <m:oMath xmlns:m="http://schemas.openxmlformats.org/officeDocument/2006/math">
                    <m:r>
                      <a:rPr lang="tr-TR" sz="18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t>𝐸</m:t>
                    </m:r>
                    <m:r>
                      <a:rPr lang="tr-TR" sz="1800" i="1">
                        <a:solidFill>
                          <a:srgbClr val="000000"/>
                        </a:solidFill>
                        <a:effectLst/>
                        <a:latin typeface="Cambria Math" panose="02040503050406030204" pitchFamily="18" charset="0"/>
                        <a:ea typeface="Courier New" panose="02070309020205020404" pitchFamily="49" charset="0"/>
                        <a:cs typeface="Arial" panose="020B0604020202020204" pitchFamily="34" charset="0"/>
                      </a:rPr>
                      <m:t> </m:t>
                    </m:r>
                  </m:oMath>
                </a14:m>
                <a:r>
                  <a:rPr lang="tr-TR" sz="1800" dirty="0">
                    <a:solidFill>
                      <a:srgbClr val="000000"/>
                    </a:solidFill>
                    <a:effectLst/>
                    <a:latin typeface="Arial" panose="020B0604020202020204" pitchFamily="34" charset="0"/>
                    <a:ea typeface="Courier New" panose="02070309020205020404" pitchFamily="49" charset="0"/>
                  </a:rPr>
                  <a:t>değerine işçilik ve yeraltındaki enerji, güneşteki enerji veya hidrostatik potansiyel dahil edilmemektedir. Ayrıca tüm enerjiler aynı cinsten olarak hesaplanmaktadır. Örneğin elektrik enerjisi kullanılıyorsa(üretim elektrik olduğu için), ısıl enerji tüketimi de elektriğe dönüştürülmekte ve bu amaçla da standart olarak kömür santralindeki dönüşüm faktörü olan 0.3 alınmaktadır. Bu rakam doğal olarak karbon oranı(KO) şeklinde de kullanılabilmektedir</a:t>
                </a:r>
                <a:endParaRPr lang="tr-TR" sz="1800" dirty="0">
                  <a:solidFill>
                    <a:srgbClr val="000000"/>
                  </a:solidFill>
                  <a:effectLst/>
                  <a:latin typeface="Courier New" panose="02070309020205020404" pitchFamily="49" charset="0"/>
                  <a:ea typeface="Courier New" panose="02070309020205020404" pitchFamily="49"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74837" y="1462718"/>
                <a:ext cx="7920880" cy="3000821"/>
              </a:xfrm>
              <a:prstGeom prst="rect">
                <a:avLst/>
              </a:prstGeom>
              <a:blipFill>
                <a:blip r:embed="rId2"/>
                <a:stretch>
                  <a:fillRect l="-693" r="-616" b="-813"/>
                </a:stretch>
              </a:blipFill>
            </p:spPr>
            <p:txBody>
              <a:bodyPr/>
              <a:lstStyle/>
              <a:p>
                <a:r>
                  <a:rPr lang="tr-TR">
                    <a:noFill/>
                  </a:rPr>
                  <a:t> </a:t>
                </a:r>
              </a:p>
            </p:txBody>
          </p:sp>
        </mc:Fallback>
      </mc:AlternateContent>
    </p:spTree>
    <p:extLst>
      <p:ext uri="{BB962C8B-B14F-4D97-AF65-F5344CB8AC3E}">
        <p14:creationId xmlns:p14="http://schemas.microsoft.com/office/powerpoint/2010/main" val="2156450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805" y="1418655"/>
            <a:ext cx="8155775" cy="3747180"/>
          </a:xfrm>
          <a:prstGeom prst="rect">
            <a:avLst/>
          </a:prstGeom>
        </p:spPr>
        <p:txBody>
          <a:bodyPr wrap="square">
            <a:spAutoFit/>
          </a:bodyPr>
          <a:lstStyle/>
          <a:p>
            <a:pPr lvl="0" algn="just">
              <a:lnSpc>
                <a:spcPct val="150000"/>
              </a:lnSpc>
              <a:spcAft>
                <a:spcPts val="0"/>
              </a:spcAft>
            </a:pPr>
            <a:r>
              <a:rPr lang="tr-TR" sz="2000" b="1" dirty="0">
                <a:solidFill>
                  <a:srgbClr val="000000"/>
                </a:solidFill>
                <a:latin typeface="Arial" panose="020B0604020202020204" pitchFamily="34" charset="0"/>
                <a:ea typeface="Courier New" panose="02070309020205020404" pitchFamily="49" charset="0"/>
              </a:rPr>
              <a:t>Enerji Teknolojilerinde Yıllık Karbon Emisyonu Değerleri</a:t>
            </a:r>
            <a:endParaRPr lang="tr-TR" sz="2000"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sz="2000" dirty="0">
                <a:solidFill>
                  <a:srgbClr val="000000"/>
                </a:solidFill>
                <a:latin typeface="Arial" panose="020B0604020202020204" pitchFamily="34" charset="0"/>
                <a:ea typeface="Courier New" panose="02070309020205020404" pitchFamily="49" charset="0"/>
              </a:rPr>
              <a:t>ABD’deki Yenilenebilir Enerji Laboratuvarları tarafından (NREL) yaptırılan çalışma sonuçları Tablo 13’ten görülebilir. Literatürde mevcut çalışmalar ayrıntılı bir şekilde değerlendirilerek en güvenilir olan KO değerleri bu tabloda yer almaktadır.Ayrıca,  karbon tutma ve saklama teknolojileri kullanılması durumunuda konvansiyonel santrallardaki durum da aynı tabloda yer almaktadır.</a:t>
            </a:r>
          </a:p>
          <a:p>
            <a:pPr algn="just">
              <a:lnSpc>
                <a:spcPct val="150000"/>
              </a:lnSpc>
              <a:spcAft>
                <a:spcPts val="0"/>
              </a:spcAft>
            </a:pPr>
            <a:endParaRPr lang="tr-TR" sz="20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084198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789" y="1531968"/>
            <a:ext cx="8280920" cy="4893647"/>
          </a:xfrm>
          <a:prstGeom prst="rect">
            <a:avLst/>
          </a:prstGeom>
        </p:spPr>
        <p:txBody>
          <a:bodyPr wrap="square">
            <a:spAutoFit/>
          </a:bodyPr>
          <a:lstStyle/>
          <a:p>
            <a:r>
              <a:rPr lang="tr-TR" sz="2400" dirty="0"/>
              <a:t>Harvard Üniversitesi tarafından 2014 yılında yapılan bir çalışma da bazı yenilenebilir enerji kaynakları için benzer sonuçları vermektedir (</a:t>
            </a:r>
            <a:r>
              <a:rPr lang="tr-TR" sz="2400" u="sng" dirty="0">
                <a:hlinkClick r:id="rId2"/>
              </a:rPr>
              <a:t>http://journalistsre-source.org/studies/environment/energy/lifecycle-greenhouse-gas-emissions</a:t>
            </a:r>
            <a:r>
              <a:rPr lang="tr-TR" sz="2400" u="sng" dirty="0"/>
              <a:t>). </a:t>
            </a:r>
          </a:p>
          <a:p>
            <a:r>
              <a:rPr lang="tr-TR" sz="2400" dirty="0"/>
              <a:t>Bu çalışmaya göre;</a:t>
            </a:r>
          </a:p>
          <a:p>
            <a:r>
              <a:rPr lang="tr-TR" sz="2400" dirty="0"/>
              <a:t> </a:t>
            </a:r>
          </a:p>
          <a:p>
            <a:pPr marL="285750" lvl="0" indent="-285750">
              <a:buFont typeface="Arial" panose="020B0604020202020204" pitchFamily="34" charset="0"/>
              <a:buChar char="•"/>
            </a:pPr>
            <a:r>
              <a:rPr lang="tr-TR" sz="2400" dirty="0"/>
              <a:t>Rüzgar enerjisi tüm yaşamı boyunca ortalama 34.11 gram CO</a:t>
            </a:r>
            <a:r>
              <a:rPr lang="tr-TR" sz="2400" baseline="-25000" dirty="0"/>
              <a:t>2</a:t>
            </a:r>
            <a:r>
              <a:rPr lang="tr-TR" sz="2400" dirty="0"/>
              <a:t>/kWh karbon emisyonu yapmaktadır. Ancak, çeşitli koşullara bağlı olarak alt ve üst limitler 0.4 gram ile  364.8 gram arasında değişmektedir.</a:t>
            </a:r>
          </a:p>
          <a:p>
            <a:pPr marL="285750" lvl="0" indent="-285750">
              <a:buFont typeface="Arial" panose="020B0604020202020204" pitchFamily="34" charset="0"/>
              <a:buChar char="•"/>
            </a:pPr>
            <a:r>
              <a:rPr lang="tr-TR" sz="2400" dirty="0"/>
              <a:t>PV için ortalama değer 49.91 gram CO2/kWh, alt limit 1 gram üst limit  218 gram olarak ifade edilmektedir. </a:t>
            </a:r>
          </a:p>
        </p:txBody>
      </p:sp>
    </p:spTree>
    <p:extLst>
      <p:ext uri="{BB962C8B-B14F-4D97-AF65-F5344CB8AC3E}">
        <p14:creationId xmlns:p14="http://schemas.microsoft.com/office/powerpoint/2010/main" val="187167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781" y="554559"/>
            <a:ext cx="8280920" cy="5632311"/>
          </a:xfrm>
          <a:prstGeom prst="rect">
            <a:avLst/>
          </a:prstGeom>
        </p:spPr>
        <p:txBody>
          <a:bodyPr wrap="square">
            <a:spAutoFit/>
          </a:bodyPr>
          <a:lstStyle/>
          <a:p>
            <a:pPr indent="-749300" algn="just">
              <a:lnSpc>
                <a:spcPct val="150000"/>
              </a:lnSpc>
              <a:spcAft>
                <a:spcPts val="0"/>
              </a:spcAft>
            </a:pPr>
            <a:r>
              <a:rPr lang="tr-TR" sz="2000" spc="-50" dirty="0">
                <a:solidFill>
                  <a:srgbClr val="0070C0"/>
                </a:solidFill>
                <a:latin typeface="Arial" panose="020B0604020202020204" pitchFamily="34" charset="0"/>
                <a:ea typeface="Courier New" panose="02070309020205020404" pitchFamily="49" charset="0"/>
              </a:rPr>
              <a:t>Tüm enerji teknolojilerinin, ARGE ve tasarım aşamalarından başla­yarak, kullanılan teçhizat hurdaya çıkma aşamasına kadar oluşan zincir çerçevesinde incelenmesi gereklidir</a:t>
            </a:r>
            <a:r>
              <a:rPr lang="tr-TR" sz="2000" spc="-50" dirty="0">
                <a:latin typeface="Arial" panose="020B0604020202020204" pitchFamily="34" charset="0"/>
                <a:ea typeface="Courier New" panose="02070309020205020404" pitchFamily="49" charset="0"/>
              </a:rPr>
              <a:t>. Değerlendirmede kullanılacak kriterler titizlikle seçil­meli, tercihler üzerinde etkin olabilecek alt kriterler gözden kaçırılmamalıdır. Bu bağlamda karşılaştırma amaçlı olarak değerlendirme kriterlerini iki grupta ele alabiliriz.</a:t>
            </a:r>
            <a:endParaRPr lang="tr-TR" spc="-50" dirty="0">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mj-lt"/>
              <a:buAutoNum type="arabicPeriod"/>
            </a:pPr>
            <a:r>
              <a:rPr lang="tr-TR" sz="2000" spc="-50" dirty="0">
                <a:solidFill>
                  <a:srgbClr val="0070C0"/>
                </a:solidFill>
                <a:latin typeface="Arial" panose="020B0604020202020204" pitchFamily="34" charset="0"/>
                <a:ea typeface="Courier New" panose="02070309020205020404" pitchFamily="49" charset="0"/>
              </a:rPr>
              <a:t>Global Nitelikte Kriterler </a:t>
            </a:r>
            <a:endParaRPr lang="tr-TR" spc="-50" dirty="0">
              <a:solidFill>
                <a:srgbClr val="0070C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mj-lt"/>
              <a:buAutoNum type="arabicPeriod"/>
            </a:pPr>
            <a:r>
              <a:rPr lang="tr-TR" sz="2000" spc="-50" dirty="0">
                <a:solidFill>
                  <a:srgbClr val="0070C0"/>
                </a:solidFill>
                <a:latin typeface="Arial" panose="020B0604020202020204" pitchFamily="34" charset="0"/>
                <a:ea typeface="Courier New" panose="02070309020205020404" pitchFamily="49" charset="0"/>
              </a:rPr>
              <a:t>Yerel Kriterler</a:t>
            </a:r>
            <a:endParaRPr lang="tr-TR" spc="-50" dirty="0">
              <a:solidFill>
                <a:srgbClr val="0070C0"/>
              </a:solidFill>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sz="2000" spc="-50" dirty="0">
                <a:latin typeface="Arial" panose="020B0604020202020204" pitchFamily="34" charset="0"/>
                <a:ea typeface="Courier New" panose="02070309020205020404" pitchFamily="49" charset="0"/>
              </a:rPr>
              <a:t>Özellikle BM tarafından belirlenen ve tüm ülkeleri yönlendirmeye yönelik çevresel kriterler, değerlendirme yöntemleri ve raporlama zorunlulukları ile ilgili kriterler, tanımlar ve bazı siyasi kararlar global nitelikte kriterlerin ağırlığını oluşturmaktadır.</a:t>
            </a:r>
            <a:endParaRPr lang="tr-TR"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593521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2192" y="1850703"/>
            <a:ext cx="8779649" cy="4032448"/>
          </a:xfrm>
          <a:prstGeom prst="rect">
            <a:avLst/>
          </a:prstGeom>
        </p:spPr>
      </p:pic>
      <p:sp>
        <p:nvSpPr>
          <p:cNvPr id="3" name="Rectangle 2"/>
          <p:cNvSpPr/>
          <p:nvPr/>
        </p:nvSpPr>
        <p:spPr>
          <a:xfrm>
            <a:off x="754757" y="626567"/>
            <a:ext cx="8208912" cy="923330"/>
          </a:xfrm>
          <a:prstGeom prst="rect">
            <a:avLst/>
          </a:prstGeom>
        </p:spPr>
        <p:txBody>
          <a:bodyPr wrap="squar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Tablo 13. Minimum, Ortalama ve Maksimum Karbon Emisyonu Değerlerinin Enerji Teknolojileri Bazında Karşılaştırılması(NREL)</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948588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2869" y="986607"/>
            <a:ext cx="6707352" cy="6104553"/>
          </a:xfrm>
          <a:prstGeom prst="rect">
            <a:avLst/>
          </a:prstGeom>
        </p:spPr>
      </p:pic>
      <p:sp>
        <p:nvSpPr>
          <p:cNvPr id="3" name="Rectangle 2"/>
          <p:cNvSpPr/>
          <p:nvPr/>
        </p:nvSpPr>
        <p:spPr>
          <a:xfrm>
            <a:off x="1042789" y="478776"/>
            <a:ext cx="8640960" cy="507831"/>
          </a:xfrm>
          <a:prstGeom prst="rect">
            <a:avLst/>
          </a:prstGeom>
        </p:spPr>
        <p:txBody>
          <a:bodyPr wrap="squar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Tablo 14. Hidroelektrik Santrallerin Genel Sınıflandırılması ve Sorunlar</a:t>
            </a:r>
            <a:endParaRPr lang="tr-TR" sz="1800" dirty="0">
              <a:solidFill>
                <a:srgbClr val="000000"/>
              </a:solidFill>
              <a:effectLst/>
              <a:latin typeface="Courier New" panose="02070309020205020404" pitchFamily="49" charset="0"/>
              <a:ea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13028501"/>
              </p:ext>
            </p:extLst>
          </p:nvPr>
        </p:nvGraphicFramePr>
        <p:xfrm>
          <a:off x="1618853" y="842591"/>
          <a:ext cx="7278112" cy="6120679"/>
        </p:xfrm>
        <a:graphic>
          <a:graphicData uri="http://schemas.openxmlformats.org/drawingml/2006/table">
            <a:tbl>
              <a:tblPr firstRow="1" firstCol="1" bandRow="1">
                <a:tableStyleId>{5C22544A-7EE6-4342-B048-85BDC9FD1C3A}</a:tableStyleId>
              </a:tblPr>
              <a:tblGrid>
                <a:gridCol w="2044936">
                  <a:extLst>
                    <a:ext uri="{9D8B030D-6E8A-4147-A177-3AD203B41FA5}">
                      <a16:colId xmlns:a16="http://schemas.microsoft.com/office/drawing/2014/main" val="3155011952"/>
                    </a:ext>
                  </a:extLst>
                </a:gridCol>
                <a:gridCol w="2616588">
                  <a:extLst>
                    <a:ext uri="{9D8B030D-6E8A-4147-A177-3AD203B41FA5}">
                      <a16:colId xmlns:a16="http://schemas.microsoft.com/office/drawing/2014/main" val="1523332144"/>
                    </a:ext>
                  </a:extLst>
                </a:gridCol>
                <a:gridCol w="2616588">
                  <a:extLst>
                    <a:ext uri="{9D8B030D-6E8A-4147-A177-3AD203B41FA5}">
                      <a16:colId xmlns:a16="http://schemas.microsoft.com/office/drawing/2014/main" val="256661443"/>
                    </a:ext>
                  </a:extLst>
                </a:gridCol>
              </a:tblGrid>
              <a:tr h="532233">
                <a:tc>
                  <a:txBody>
                    <a:bodyPr/>
                    <a:lstStyle/>
                    <a:p>
                      <a:pPr algn="just">
                        <a:lnSpc>
                          <a:spcPct val="150000"/>
                        </a:lnSpc>
                        <a:spcAft>
                          <a:spcPts val="0"/>
                        </a:spcAft>
                      </a:pPr>
                      <a:r>
                        <a:rPr lang="tr-TR" sz="900">
                          <a:effectLst/>
                        </a:rPr>
                        <a:t>HİDROELEKTRİK </a:t>
                      </a:r>
                      <a:endParaRPr lang="tr-TR" sz="1100">
                        <a:effectLst/>
                      </a:endParaRPr>
                    </a:p>
                    <a:p>
                      <a:pPr algn="just">
                        <a:lnSpc>
                          <a:spcPct val="150000"/>
                        </a:lnSpc>
                        <a:spcAft>
                          <a:spcPts val="0"/>
                        </a:spcAft>
                      </a:pPr>
                      <a:r>
                        <a:rPr lang="tr-TR" sz="900">
                          <a:effectLst/>
                        </a:rPr>
                        <a:t>SANTRAL TÜRÜ</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tc>
                  <a:txBody>
                    <a:bodyPr/>
                    <a:lstStyle/>
                    <a:p>
                      <a:pPr algn="just">
                        <a:lnSpc>
                          <a:spcPct val="150000"/>
                        </a:lnSpc>
                        <a:spcAft>
                          <a:spcPts val="0"/>
                        </a:spcAft>
                      </a:pPr>
                      <a:r>
                        <a:rPr lang="tr-TR" sz="900">
                          <a:effectLst/>
                        </a:rPr>
                        <a:t>ENERJİ VE SU YÖNETİMİ</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tc>
                  <a:txBody>
                    <a:bodyPr/>
                    <a:lstStyle/>
                    <a:p>
                      <a:pPr algn="just">
                        <a:lnSpc>
                          <a:spcPct val="150000"/>
                        </a:lnSpc>
                        <a:spcAft>
                          <a:spcPts val="0"/>
                        </a:spcAft>
                      </a:pPr>
                      <a:r>
                        <a:rPr lang="tr-TR" sz="900">
                          <a:effectLst/>
                        </a:rPr>
                        <a:t>ANA ÇEVRESEL VE SOSYAL SORUNLAR</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extLst>
                  <a:ext uri="{0D108BD9-81ED-4DB2-BD59-A6C34878D82A}">
                    <a16:rowId xmlns:a16="http://schemas.microsoft.com/office/drawing/2014/main" val="1234999402"/>
                  </a:ext>
                </a:extLst>
              </a:tr>
              <a:tr h="532233">
                <a:tc>
                  <a:txBody>
                    <a:bodyPr/>
                    <a:lstStyle/>
                    <a:p>
                      <a:pPr algn="just">
                        <a:lnSpc>
                          <a:spcPct val="150000"/>
                        </a:lnSpc>
                        <a:spcAft>
                          <a:spcPts val="0"/>
                        </a:spcAft>
                      </a:pPr>
                      <a:r>
                        <a:rPr lang="tr-TR" sz="900">
                          <a:effectLst/>
                        </a:rPr>
                        <a:t>TÜM TÜRLER</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tc>
                  <a:txBody>
                    <a:bodyPr/>
                    <a:lstStyle/>
                    <a:p>
                      <a:pPr algn="just">
                        <a:lnSpc>
                          <a:spcPct val="150000"/>
                        </a:lnSpc>
                        <a:spcAft>
                          <a:spcPts val="0"/>
                        </a:spcAft>
                      </a:pPr>
                      <a:r>
                        <a:rPr lang="tr-TR" sz="900">
                          <a:effectLst/>
                        </a:rPr>
                        <a:t>Yenilenebilir enerji üretimi</a:t>
                      </a:r>
                      <a:endParaRPr lang="tr-TR" sz="1100">
                        <a:effectLst/>
                      </a:endParaRPr>
                    </a:p>
                    <a:p>
                      <a:pPr algn="just">
                        <a:lnSpc>
                          <a:spcPct val="150000"/>
                        </a:lnSpc>
                        <a:spcAft>
                          <a:spcPts val="0"/>
                        </a:spcAft>
                      </a:pPr>
                      <a:r>
                        <a:rPr lang="tr-TR" sz="900">
                          <a:effectLst/>
                        </a:rPr>
                        <a:t>Artan su yönetimi seçenekleri</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tc>
                  <a:txBody>
                    <a:bodyPr/>
                    <a:lstStyle/>
                    <a:p>
                      <a:pPr algn="just">
                        <a:lnSpc>
                          <a:spcPct val="150000"/>
                        </a:lnSpc>
                        <a:spcAft>
                          <a:spcPts val="0"/>
                        </a:spcAft>
                      </a:pPr>
                      <a:r>
                        <a:rPr lang="tr-TR" sz="900">
                          <a:effectLst/>
                        </a:rPr>
                        <a:t>Balık göçlerinin, nehir ulaşımının ve sediment hareketinin engellenmesi</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extLst>
                  <a:ext uri="{0D108BD9-81ED-4DB2-BD59-A6C34878D82A}">
                    <a16:rowId xmlns:a16="http://schemas.microsoft.com/office/drawing/2014/main" val="2707662601"/>
                  </a:ext>
                </a:extLst>
              </a:tr>
              <a:tr h="798350">
                <a:tc>
                  <a:txBody>
                    <a:bodyPr/>
                    <a:lstStyle/>
                    <a:p>
                      <a:pPr algn="just">
                        <a:lnSpc>
                          <a:spcPct val="150000"/>
                        </a:lnSpc>
                        <a:spcAft>
                          <a:spcPts val="0"/>
                        </a:spcAft>
                      </a:pPr>
                      <a:r>
                        <a:rPr lang="tr-TR" sz="900">
                          <a:effectLst/>
                        </a:rPr>
                        <a:t>NEHİR TİPİ SANTRAL</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tc>
                  <a:txBody>
                    <a:bodyPr/>
                    <a:lstStyle/>
                    <a:p>
                      <a:pPr algn="just">
                        <a:lnSpc>
                          <a:spcPct val="150000"/>
                        </a:lnSpc>
                        <a:spcAft>
                          <a:spcPts val="0"/>
                        </a:spcAft>
                      </a:pPr>
                      <a:r>
                        <a:rPr lang="tr-TR" sz="900">
                          <a:effectLst/>
                        </a:rPr>
                        <a:t>Esnek olmayan ancak üretim düzeyi çok değişken olan elektrik üretimi</a:t>
                      </a:r>
                      <a:endParaRPr lang="tr-TR" sz="1100">
                        <a:effectLst/>
                      </a:endParaRPr>
                    </a:p>
                    <a:p>
                      <a:pPr algn="just">
                        <a:lnSpc>
                          <a:spcPct val="150000"/>
                        </a:lnSpc>
                        <a:spcAft>
                          <a:spcPts val="0"/>
                        </a:spcAft>
                      </a:pPr>
                      <a:r>
                        <a:rPr lang="tr-TR" sz="900">
                          <a:effectLst/>
                        </a:rPr>
                        <a:t>Su kalitesi yönetimi olanağı</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tc>
                  <a:txBody>
                    <a:bodyPr/>
                    <a:lstStyle/>
                    <a:p>
                      <a:pPr algn="just">
                        <a:lnSpc>
                          <a:spcPct val="150000"/>
                        </a:lnSpc>
                        <a:spcAft>
                          <a:spcPts val="0"/>
                        </a:spcAft>
                      </a:pPr>
                      <a:r>
                        <a:rPr lang="tr-TR" sz="900">
                          <a:effectLst/>
                        </a:rPr>
                        <a:t>Santralin yerleştirmesine bağlı olarak yerleştirme bölgesi dışında nehir akışının değişmemesi</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extLst>
                  <a:ext uri="{0D108BD9-81ED-4DB2-BD59-A6C34878D82A}">
                    <a16:rowId xmlns:a16="http://schemas.microsoft.com/office/drawing/2014/main" val="2660924342"/>
                  </a:ext>
                </a:extLst>
              </a:tr>
              <a:tr h="2128931">
                <a:tc>
                  <a:txBody>
                    <a:bodyPr/>
                    <a:lstStyle/>
                    <a:p>
                      <a:pPr algn="just">
                        <a:lnSpc>
                          <a:spcPct val="150000"/>
                        </a:lnSpc>
                        <a:spcAft>
                          <a:spcPts val="0"/>
                        </a:spcAft>
                      </a:pPr>
                      <a:r>
                        <a:rPr lang="tr-TR" sz="900">
                          <a:effectLst/>
                        </a:rPr>
                        <a:t>REZERVUARLI SANTRAL</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tc>
                  <a:txBody>
                    <a:bodyPr/>
                    <a:lstStyle/>
                    <a:p>
                      <a:pPr algn="just">
                        <a:lnSpc>
                          <a:spcPct val="150000"/>
                        </a:lnSpc>
                        <a:spcAft>
                          <a:spcPts val="0"/>
                        </a:spcAft>
                      </a:pPr>
                      <a:r>
                        <a:rPr lang="tr-TR" sz="900">
                          <a:effectLst/>
                        </a:rPr>
                        <a:t>Su ve enerji için depolama kapasitesi</a:t>
                      </a:r>
                      <a:endParaRPr lang="tr-TR" sz="1100">
                        <a:effectLst/>
                      </a:endParaRPr>
                    </a:p>
                    <a:p>
                      <a:pPr algn="just">
                        <a:lnSpc>
                          <a:spcPct val="150000"/>
                        </a:lnSpc>
                        <a:spcAft>
                          <a:spcPts val="0"/>
                        </a:spcAft>
                      </a:pPr>
                      <a:r>
                        <a:rPr lang="tr-TR" sz="900">
                          <a:effectLst/>
                        </a:rPr>
                        <a:t>Esnek elektrik üretimi olanağı</a:t>
                      </a:r>
                      <a:endParaRPr lang="tr-TR" sz="1100">
                        <a:effectLst/>
                      </a:endParaRPr>
                    </a:p>
                    <a:p>
                      <a:pPr algn="just">
                        <a:lnSpc>
                          <a:spcPct val="150000"/>
                        </a:lnSpc>
                        <a:spcAft>
                          <a:spcPts val="0"/>
                        </a:spcAft>
                      </a:pPr>
                      <a:r>
                        <a:rPr lang="tr-TR" sz="900">
                          <a:effectLst/>
                        </a:rPr>
                        <a:t>Su kalitesi ve miktarı yönetimi</a:t>
                      </a:r>
                      <a:endParaRPr lang="tr-TR" sz="1100">
                        <a:effectLst/>
                      </a:endParaRPr>
                    </a:p>
                    <a:p>
                      <a:pPr algn="just">
                        <a:lnSpc>
                          <a:spcPct val="150000"/>
                        </a:lnSpc>
                        <a:spcAft>
                          <a:spcPts val="0"/>
                        </a:spcAft>
                      </a:pPr>
                      <a:r>
                        <a:rPr lang="tr-TR" sz="900">
                          <a:effectLst/>
                        </a:rPr>
                        <a:t>Yeraltı suyu miktarının sabitleştirilmesi</a:t>
                      </a:r>
                      <a:endParaRPr lang="tr-TR" sz="1100">
                        <a:effectLst/>
                      </a:endParaRPr>
                    </a:p>
                    <a:p>
                      <a:pPr algn="just">
                        <a:lnSpc>
                          <a:spcPct val="150000"/>
                        </a:lnSpc>
                        <a:spcAft>
                          <a:spcPts val="0"/>
                        </a:spcAft>
                      </a:pPr>
                      <a:r>
                        <a:rPr lang="tr-TR" sz="900">
                          <a:effectLst/>
                        </a:rPr>
                        <a:t>Sel yönetimi</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tc>
                  <a:txBody>
                    <a:bodyPr/>
                    <a:lstStyle/>
                    <a:p>
                      <a:pPr algn="just">
                        <a:lnSpc>
                          <a:spcPct val="150000"/>
                        </a:lnSpc>
                        <a:spcAft>
                          <a:spcPts val="0"/>
                        </a:spcAft>
                      </a:pPr>
                      <a:r>
                        <a:rPr lang="tr-TR" sz="900">
                          <a:effectLst/>
                        </a:rPr>
                        <a:t>Doğal ve insan kaynaklı çevrenin değişmesi ve bunun sonucu olarak biyoçeşitlilkiğin, ekosistemin ve yerleşkeler üzereinde olumsuz etkiler;</a:t>
                      </a:r>
                      <a:endParaRPr lang="tr-TR" sz="1100">
                        <a:effectLst/>
                      </a:endParaRPr>
                    </a:p>
                    <a:p>
                      <a:pPr algn="just">
                        <a:lnSpc>
                          <a:spcPct val="150000"/>
                        </a:lnSpc>
                        <a:spcAft>
                          <a:spcPts val="0"/>
                        </a:spcAft>
                      </a:pPr>
                      <a:r>
                        <a:rPr lang="tr-TR" sz="900">
                          <a:effectLst/>
                        </a:rPr>
                        <a:t>Nehir debisinin ve mevsimsel akış özelliklerinin, su kalitesinin, su sıcaklığının ve sera gazı emisyonlarının değişmesideğişmesi</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extLst>
                  <a:ext uri="{0D108BD9-81ED-4DB2-BD59-A6C34878D82A}">
                    <a16:rowId xmlns:a16="http://schemas.microsoft.com/office/drawing/2014/main" val="3683311426"/>
                  </a:ext>
                </a:extLst>
              </a:tr>
              <a:tr h="1064466">
                <a:tc>
                  <a:txBody>
                    <a:bodyPr/>
                    <a:lstStyle/>
                    <a:p>
                      <a:pPr algn="just">
                        <a:lnSpc>
                          <a:spcPct val="150000"/>
                        </a:lnSpc>
                        <a:spcAft>
                          <a:spcPts val="0"/>
                        </a:spcAft>
                      </a:pPr>
                      <a:r>
                        <a:rPr lang="tr-TR" sz="900">
                          <a:effectLst/>
                        </a:rPr>
                        <a:t>ÇOK AMAÇLI</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tc>
                  <a:txBody>
                    <a:bodyPr/>
                    <a:lstStyle/>
                    <a:p>
                      <a:pPr algn="just">
                        <a:lnSpc>
                          <a:spcPct val="150000"/>
                        </a:lnSpc>
                        <a:spcAft>
                          <a:spcPts val="0"/>
                        </a:spcAft>
                      </a:pPr>
                      <a:r>
                        <a:rPr lang="tr-TR" sz="900">
                          <a:effectLst/>
                        </a:rPr>
                        <a:t>Rezervuarlı santrallardaki depolama, üretim seçenekleri vs’nin diğer su kullanım düzey ve mevsimlerine bağlı olması</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tc>
                  <a:txBody>
                    <a:bodyPr/>
                    <a:lstStyle/>
                    <a:p>
                      <a:pPr algn="just">
                        <a:lnSpc>
                          <a:spcPct val="150000"/>
                        </a:lnSpc>
                        <a:spcAft>
                          <a:spcPts val="0"/>
                        </a:spcAft>
                      </a:pPr>
                      <a:r>
                        <a:rPr lang="tr-TR" sz="900">
                          <a:effectLst/>
                        </a:rPr>
                        <a:t>Rezervuarlı santraldaki sorunlara ek olarak su kullanumında çıkabilecek anlaşmazlıklar; buna karşın bölgesel kalkınmaya olası katkı</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extLst>
                  <a:ext uri="{0D108BD9-81ED-4DB2-BD59-A6C34878D82A}">
                    <a16:rowId xmlns:a16="http://schemas.microsoft.com/office/drawing/2014/main" val="2150951694"/>
                  </a:ext>
                </a:extLst>
              </a:tr>
              <a:tr h="1064466">
                <a:tc>
                  <a:txBody>
                    <a:bodyPr/>
                    <a:lstStyle/>
                    <a:p>
                      <a:pPr algn="just">
                        <a:lnSpc>
                          <a:spcPct val="150000"/>
                        </a:lnSpc>
                        <a:spcAft>
                          <a:spcPts val="0"/>
                        </a:spcAft>
                      </a:pPr>
                      <a:r>
                        <a:rPr lang="tr-TR" sz="900">
                          <a:effectLst/>
                        </a:rPr>
                        <a:t>POMPALAYARAK DEPOLAMA </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tc>
                  <a:txBody>
                    <a:bodyPr/>
                    <a:lstStyle/>
                    <a:p>
                      <a:pPr algn="just">
                        <a:lnSpc>
                          <a:spcPct val="150000"/>
                        </a:lnSpc>
                        <a:spcAft>
                          <a:spcPts val="0"/>
                        </a:spcAft>
                      </a:pPr>
                      <a:r>
                        <a:rPr lang="tr-TR" sz="900">
                          <a:effectLst/>
                        </a:rPr>
                        <a:t>Enerji ve su depolama kapasitesi</a:t>
                      </a:r>
                      <a:endParaRPr lang="tr-TR" sz="1100">
                        <a:effectLst/>
                      </a:endParaRPr>
                    </a:p>
                    <a:p>
                      <a:pPr algn="just">
                        <a:lnSpc>
                          <a:spcPct val="150000"/>
                        </a:lnSpc>
                        <a:spcAft>
                          <a:spcPts val="0"/>
                        </a:spcAft>
                      </a:pPr>
                      <a:r>
                        <a:rPr lang="tr-TR" sz="900">
                          <a:effectLst/>
                        </a:rPr>
                        <a:t>Pompalama nedeniyle iç elektrik tüketimi ve su yönetimi olanaklarının ortadan kalkması</a:t>
                      </a:r>
                      <a:endParaRPr lang="tr-TR" sz="1100">
                        <a:solidFill>
                          <a:srgbClr val="000000"/>
                        </a:solidFill>
                        <a:effectLst/>
                        <a:latin typeface="Courier New" panose="02070309020205020404" pitchFamily="49" charset="0"/>
                        <a:ea typeface="Courier New" panose="02070309020205020404" pitchFamily="49" charset="0"/>
                      </a:endParaRPr>
                    </a:p>
                  </a:txBody>
                  <a:tcPr marL="62803" marR="62803" marT="0" marB="0"/>
                </a:tc>
                <a:tc>
                  <a:txBody>
                    <a:bodyPr/>
                    <a:lstStyle/>
                    <a:p>
                      <a:pPr algn="just">
                        <a:lnSpc>
                          <a:spcPct val="150000"/>
                        </a:lnSpc>
                        <a:spcAft>
                          <a:spcPts val="0"/>
                        </a:spcAft>
                      </a:pPr>
                      <a:r>
                        <a:rPr lang="tr-TR" sz="900" dirty="0">
                          <a:effectLst/>
                        </a:rPr>
                        <a:t>Çevre etkisinin küçük bir bölge ile kısıtlanması, genelde nehir havzası ile ilişkisinin minimimumda kalması, arada bir su alınması.</a:t>
                      </a:r>
                      <a:endParaRPr lang="tr-TR" sz="1100" dirty="0">
                        <a:solidFill>
                          <a:srgbClr val="000000"/>
                        </a:solidFill>
                        <a:effectLst/>
                        <a:latin typeface="Courier New" panose="02070309020205020404" pitchFamily="49" charset="0"/>
                        <a:ea typeface="Courier New" panose="02070309020205020404" pitchFamily="49" charset="0"/>
                      </a:endParaRPr>
                    </a:p>
                  </a:txBody>
                  <a:tcPr marL="62803" marR="62803" marT="0" marB="0"/>
                </a:tc>
                <a:extLst>
                  <a:ext uri="{0D108BD9-81ED-4DB2-BD59-A6C34878D82A}">
                    <a16:rowId xmlns:a16="http://schemas.microsoft.com/office/drawing/2014/main" val="1728362819"/>
                  </a:ext>
                </a:extLst>
              </a:tr>
            </a:tbl>
          </a:graphicData>
        </a:graphic>
      </p:graphicFrame>
    </p:spTree>
    <p:extLst>
      <p:ext uri="{BB962C8B-B14F-4D97-AF65-F5344CB8AC3E}">
        <p14:creationId xmlns:p14="http://schemas.microsoft.com/office/powerpoint/2010/main" val="1785569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62869" y="914599"/>
            <a:ext cx="7056784" cy="4896544"/>
          </a:xfrm>
          <a:prstGeom prst="rect">
            <a:avLst/>
          </a:prstGeom>
          <a:noFill/>
          <a:ln w="12700">
            <a:solidFill>
              <a:schemeClr val="tx1"/>
            </a:solidFill>
          </a:ln>
        </p:spPr>
      </p:pic>
      <p:sp>
        <p:nvSpPr>
          <p:cNvPr id="3" name="Rectangle 2"/>
          <p:cNvSpPr/>
          <p:nvPr/>
        </p:nvSpPr>
        <p:spPr>
          <a:xfrm>
            <a:off x="466725" y="5835278"/>
            <a:ext cx="9433048" cy="923330"/>
          </a:xfrm>
          <a:prstGeom prst="rect">
            <a:avLst/>
          </a:prstGeom>
        </p:spPr>
        <p:txBody>
          <a:bodyPr wrap="square">
            <a:spAutoFit/>
          </a:bodyPr>
          <a:lstStyle/>
          <a:p>
            <a:pPr algn="just">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Şekil 11. Enerji Yatırımlarının Çevresel ve Sosyal Yaşam Üzerindeki Etkisinin Değerlendirmesi ve Yönetimi Sürecinin Gelişimi (Birleşmiş Milletler Çevre Programı)</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685888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231" y="194519"/>
            <a:ext cx="9433048" cy="6740307"/>
          </a:xfrm>
          <a:prstGeom prst="rect">
            <a:avLst/>
          </a:prstGeom>
        </p:spPr>
        <p:txBody>
          <a:bodyPr wrap="square">
            <a:spAutoFit/>
          </a:bodyPr>
          <a:lstStyle/>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Hidroelektrik yatırım projelerinin planlama sürecininden başlayarak devre dışı bırakılmasına kadar karbon emisyonu oluşumu üç ana aşamada meydana gelmektedir:</a:t>
            </a:r>
          </a:p>
          <a:p>
            <a:pPr algn="just">
              <a:lnSpc>
                <a:spcPct val="150000"/>
              </a:lnSpc>
              <a:spcAft>
                <a:spcPts val="0"/>
              </a:spcAft>
            </a:pP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 </a:t>
            </a:r>
            <a:r>
              <a:rPr lang="tr-TR" b="1" dirty="0">
                <a:solidFill>
                  <a:srgbClr val="000000"/>
                </a:solidFill>
                <a:latin typeface="Arial" panose="020B0604020202020204" pitchFamily="34" charset="0"/>
                <a:ea typeface="Courier New" panose="02070309020205020404" pitchFamily="49" charset="0"/>
              </a:rPr>
              <a:t>İnşaat ve Üretim Aşaması</a:t>
            </a:r>
            <a:r>
              <a:rPr lang="tr-TR" dirty="0">
                <a:solidFill>
                  <a:srgbClr val="000000"/>
                </a:solidFill>
                <a:latin typeface="Arial" panose="020B0604020202020204" pitchFamily="34" charset="0"/>
                <a:ea typeface="Courier New" panose="02070309020205020404" pitchFamily="49" charset="0"/>
              </a:rPr>
              <a:t>: Bu aşamada karbon emisyonu;</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Türbin ve aksamı imalatından;</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Baraj ve santral alanına ana parçaların ulaştırılmasından;</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Beton üretiminden;</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İnşaat makinaları başta olmak üzere makina ve ekipman kullanımından;</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şantiye oluşumu, idamesi,ısıtması ve soğutması, aydınlatması ve şantiyede verilen diğer hizmetlerden;</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inşaat alanı ve şantiye aydınlatmasından;</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hafriyat/dolgu malzemesi taşınmasından;</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baraja ve çevresine ulaştırma yolları yapımı, asfaltlanmasından;</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Plan, proje yapım hizmetleri, uygulamaları, atelye ekipmanı kullanımından;</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Diğer karbon üreten süreçlerden(insan ulaştırması gibi) oluşmaktadır</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 </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397849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781" y="1490663"/>
            <a:ext cx="8280920" cy="3831818"/>
          </a:xfrm>
          <a:prstGeom prst="rect">
            <a:avLst/>
          </a:prstGeom>
        </p:spPr>
        <p:txBody>
          <a:bodyPr wrap="square">
            <a:spAutoFit/>
          </a:bodyPr>
          <a:lstStyle/>
          <a:p>
            <a:pPr lvl="0"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2. </a:t>
            </a:r>
            <a:r>
              <a:rPr lang="tr-TR" b="1" dirty="0">
                <a:solidFill>
                  <a:srgbClr val="000000"/>
                </a:solidFill>
                <a:latin typeface="Arial" panose="020B0604020202020204" pitchFamily="34" charset="0"/>
                <a:ea typeface="Courier New" panose="02070309020205020404" pitchFamily="49" charset="0"/>
              </a:rPr>
              <a:t>Enerji Üretimi ve Bakım</a:t>
            </a:r>
            <a:r>
              <a:rPr lang="tr-TR" dirty="0">
                <a:solidFill>
                  <a:srgbClr val="000000"/>
                </a:solidFill>
                <a:latin typeface="Arial" panose="020B0604020202020204" pitchFamily="34" charset="0"/>
                <a:ea typeface="Courier New" panose="02070309020205020404" pitchFamily="49" charset="0"/>
              </a:rPr>
              <a:t>: Her ne kadar hidroelektrik enerji üretimi bir fosil yakıt tüketimi gerektirmiyorsa da;</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Santral binasının ısıtılması soğutulması, </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yedek dizel jeneratörü, </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Santral çalışanlarının ulaştırması, </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Bakım/onarım ekiplerinin aktiviteleri, </a:t>
            </a:r>
            <a:endParaRPr lang="tr-TR" dirty="0">
              <a:solidFill>
                <a:srgbClr val="00000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dirty="0">
                <a:solidFill>
                  <a:srgbClr val="000000"/>
                </a:solidFill>
                <a:latin typeface="Arial" panose="020B0604020202020204" pitchFamily="34" charset="0"/>
                <a:ea typeface="Courier New" panose="02070309020205020404" pitchFamily="49" charset="0"/>
              </a:rPr>
              <a:t>Özellikle rezervuar yapımı amaçlı olarak arazinin kullanımının değişmesi, özellikle yoğun akışlar sonucu oluşan kontrol edilebilir seller ve bitki ve nebatların su altında çürümesi karbon emisyonu yaratacaktır. </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4039467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869" y="1994719"/>
            <a:ext cx="7200800" cy="2169825"/>
          </a:xfrm>
          <a:prstGeom prst="rect">
            <a:avLst/>
          </a:prstGeom>
        </p:spPr>
        <p:txBody>
          <a:bodyPr wrap="square">
            <a:spAutoFit/>
          </a:bodyPr>
          <a:lstStyle/>
          <a:p>
            <a:pPr lvl="0"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3. </a:t>
            </a:r>
            <a:r>
              <a:rPr lang="tr-TR" b="1" dirty="0">
                <a:solidFill>
                  <a:srgbClr val="000000"/>
                </a:solidFill>
                <a:latin typeface="Arial" panose="020B0604020202020204" pitchFamily="34" charset="0"/>
                <a:ea typeface="Courier New" panose="02070309020205020404" pitchFamily="49" charset="0"/>
              </a:rPr>
              <a:t>Devre Dışı Bırakma</a:t>
            </a:r>
            <a:r>
              <a:rPr lang="tr-TR" dirty="0">
                <a:solidFill>
                  <a:srgbClr val="000000"/>
                </a:solidFill>
                <a:latin typeface="Arial" panose="020B0604020202020204" pitchFamily="34" charset="0"/>
                <a:ea typeface="Courier New" panose="02070309020205020404" pitchFamily="49" charset="0"/>
              </a:rPr>
              <a:t>: Barajlar ve hidroelektrik santraller ekonomik nedenlerle, güvenlik (deprem riski gibi) ve çevresel nedenlerle devre dışı bırakılabilir veya tümüyle sökülebilirler. Bu bağlamda genelde küçük barajların sökülmeye başladığını biliyoruz. Bu süreçte de önemli düzeyde karbon emisyonu gerçekleşecektir. </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421901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8813" y="1228872"/>
            <a:ext cx="8424936" cy="4932953"/>
          </a:xfrm>
          <a:prstGeom prst="rect">
            <a:avLst/>
          </a:prstGeom>
        </p:spPr>
        <p:txBody>
          <a:bodyPr wrap="square">
            <a:spAutoFit/>
          </a:bodyPr>
          <a:lstStyle/>
          <a:p>
            <a:pPr algn="ctr">
              <a:lnSpc>
                <a:spcPct val="107000"/>
              </a:lnSpc>
              <a:spcAft>
                <a:spcPts val="0"/>
              </a:spcAft>
            </a:pPr>
            <a:r>
              <a:rPr lang="tr-TR" sz="2400" b="1" dirty="0">
                <a:latin typeface="Arial" panose="020B0604020202020204" pitchFamily="34" charset="0"/>
                <a:ea typeface="Calibri" panose="020F0502020204030204" pitchFamily="34" charset="0"/>
                <a:cs typeface="Times New Roman" panose="02020603050405020304" pitchFamily="18" charset="0"/>
              </a:rPr>
              <a:t>KAMU BARAJLARININ KALDIRILMASI</a:t>
            </a:r>
            <a:br>
              <a:rPr lang="tr-TR" dirty="0">
                <a:latin typeface="Arial" panose="020B0604020202020204" pitchFamily="34" charset="0"/>
                <a:ea typeface="Calibri" panose="020F0502020204030204" pitchFamily="34" charset="0"/>
                <a:cs typeface="Times New Roman" panose="02020603050405020304" pitchFamily="18" charset="0"/>
              </a:rPr>
            </a:br>
            <a:endParaRPr lang="tr-TR"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latin typeface="Arial" panose="020B0604020202020204" pitchFamily="34" charset="0"/>
                <a:ea typeface="Calibri" panose="020F0502020204030204" pitchFamily="34" charset="0"/>
                <a:cs typeface="Times New Roman" panose="02020603050405020304" pitchFamily="18" charset="0"/>
              </a:rPr>
              <a:t>Günümüzde hidrolik güç ve barajlı hidroelektrik santraller alanında ABD’de gündemi en çok meşgul eden konuların başında yeni yatırımlar değil, mevcut santrallerin devre dışı bırakılması ve barajın kaldırılması(yıkılma dahil) gelmektedir. Böylece  ekosistemin ve balık cinslerinin geri kazanılması amaçlanmaktadır.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latin typeface="Arial" panose="020B060402020202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latin typeface="Arial" panose="020B0604020202020204" pitchFamily="34" charset="0"/>
                <a:ea typeface="Calibri" panose="020F0502020204030204" pitchFamily="34" charset="0"/>
                <a:cs typeface="Times New Roman" panose="02020603050405020304" pitchFamily="18" charset="0"/>
              </a:rPr>
              <a:t>Kamu barajlarının finansmanının kamu tarafından karşılandığı hususundan hareketle ABD kongresinin bu konuda karar vermesi gerektiği savunulmaktadır. Özellikle Washington ve Oregon eyaletlerinde bu amaçla açılmış çok sayıda kamu yararına dava bulunmaktadır.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latin typeface="Arial" panose="020B060402020202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dirty="0">
                <a:latin typeface="Arial" panose="020B0604020202020204" pitchFamily="34" charset="0"/>
                <a:ea typeface="Calibri" panose="020F0502020204030204" pitchFamily="34" charset="0"/>
                <a:cs typeface="Times New Roman" panose="02020603050405020304" pitchFamily="18" charset="0"/>
              </a:rPr>
              <a:t>Bugüne kadar üretimi durdurulan ve ağdan çıkarılarak barajı kaldırılan iki adet özel sektör barajı da mevcuttur. Bu barajlar Devlet tarafından satın alınarak nehir üzerinden kaldırılmıştır.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5363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8773" y="1130623"/>
            <a:ext cx="8856984" cy="4669420"/>
          </a:xfrm>
          <a:prstGeom prst="rect">
            <a:avLst/>
          </a:prstGeom>
        </p:spPr>
        <p:txBody>
          <a:bodyPr wrap="square">
            <a:spAutoFit/>
          </a:bodyPr>
          <a:lstStyle/>
          <a:p>
            <a:pPr algn="just">
              <a:lnSpc>
                <a:spcPct val="150000"/>
              </a:lnSpc>
              <a:spcAft>
                <a:spcPts val="0"/>
              </a:spcAft>
            </a:pPr>
            <a:r>
              <a:rPr lang="tr-TR" sz="2000" dirty="0">
                <a:solidFill>
                  <a:srgbClr val="000000"/>
                </a:solidFill>
                <a:latin typeface="Arial" panose="020B0604020202020204" pitchFamily="34" charset="0"/>
                <a:ea typeface="Courier New" panose="02070309020205020404" pitchFamily="49" charset="0"/>
              </a:rPr>
              <a:t>Bugün için karbon emisyonu yaşam döngüsü (YD) değerlendirme çalışmalarının sonucu bir genelleme yapılabilmesi çok zor gözükmektedir. Bunun başlıca nedenleri arasında hidroelektrik santralin yer aldığı bölgenin iklimsel koşulları başta olmak üzere, rezervuarın yer aldığı arazinin su toplama öncesi sahip olduğu koşullar ve türbin teknolojilerinin üretim koşullarında genelleme yapma güçlüğüdür. </a:t>
            </a:r>
          </a:p>
          <a:p>
            <a:pPr algn="just">
              <a:lnSpc>
                <a:spcPct val="150000"/>
              </a:lnSpc>
              <a:spcAft>
                <a:spcPts val="0"/>
              </a:spcAft>
            </a:pPr>
            <a:r>
              <a:rPr lang="tr-TR" sz="2000" dirty="0">
                <a:solidFill>
                  <a:srgbClr val="000000"/>
                </a:solidFill>
                <a:latin typeface="Arial" panose="020B0604020202020204" pitchFamily="34" charset="0"/>
                <a:ea typeface="Courier New" panose="02070309020205020404" pitchFamily="49" charset="0"/>
              </a:rPr>
              <a:t>Bunun yanısıra çok amaçlı kullanım, arazi sulama, kentsel su ihtiyacının karşılanması ve su kalitesi gibi hususlar karbon emisyonun ne şekilde paylaştırılacağı konusunda sorun yaratmaktadır. Bugüne kadar maalesef </a:t>
            </a:r>
            <a:r>
              <a:rPr lang="tr-TR" sz="2000" b="1" dirty="0">
                <a:solidFill>
                  <a:srgbClr val="000000"/>
                </a:solidFill>
                <a:latin typeface="Arial" panose="020B0604020202020204" pitchFamily="34" charset="0"/>
                <a:ea typeface="Courier New" panose="02070309020205020404" pitchFamily="49" charset="0"/>
              </a:rPr>
              <a:t>tüm emisyonlar elektrik üretimine mal edilmiştir</a:t>
            </a:r>
            <a:r>
              <a:rPr lang="tr-TR" sz="2000" dirty="0">
                <a:solidFill>
                  <a:srgbClr val="000000"/>
                </a:solidFill>
                <a:latin typeface="Arial" panose="020B0604020202020204" pitchFamily="34" charset="0"/>
                <a:ea typeface="Courier New" panose="02070309020205020404" pitchFamily="49" charset="0"/>
              </a:rPr>
              <a:t>. </a:t>
            </a:r>
            <a:endParaRPr lang="tr-TR" sz="20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198825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805" y="770583"/>
            <a:ext cx="7848872" cy="5592749"/>
          </a:xfrm>
          <a:prstGeom prst="rect">
            <a:avLst/>
          </a:prstGeom>
        </p:spPr>
        <p:txBody>
          <a:bodyPr wrap="square">
            <a:spAutoFit/>
          </a:bodyPr>
          <a:lstStyle/>
          <a:p>
            <a:pPr algn="just">
              <a:lnSpc>
                <a:spcPct val="150000"/>
              </a:lnSpc>
              <a:spcAft>
                <a:spcPts val="0"/>
              </a:spcAft>
            </a:pPr>
            <a:r>
              <a:rPr lang="tr-TR" sz="2000" dirty="0">
                <a:solidFill>
                  <a:srgbClr val="000000"/>
                </a:solidFill>
                <a:latin typeface="Arial" panose="020B0604020202020204" pitchFamily="34" charset="0"/>
                <a:ea typeface="Courier New" panose="02070309020205020404" pitchFamily="49" charset="0"/>
              </a:rPr>
              <a:t>Şekil 12, YD karbon emisyonu değerlendirmeleri ile ilgili olarak literatürde bu amaçla yapılmış olan hemen tüm çalışmaları özetlemektedir. Yapılan çalışmalara göre  pompalayarak depolama yapılan hidroelektrik santraller ve nehir tipi santraller en az emisyon değerlerine sahiptir. Bütün değerler global bir ortalama olarak 4 ila 14 g eşdeğer CO</a:t>
            </a:r>
            <a:r>
              <a:rPr lang="tr-TR" sz="2000" baseline="-25000" dirty="0">
                <a:solidFill>
                  <a:srgbClr val="000000"/>
                </a:solidFill>
                <a:latin typeface="Arial" panose="020B0604020202020204" pitchFamily="34" charset="0"/>
                <a:ea typeface="Courier New" panose="02070309020205020404" pitchFamily="49" charset="0"/>
              </a:rPr>
              <a:t>2</a:t>
            </a:r>
            <a:r>
              <a:rPr lang="tr-TR" sz="2000" dirty="0">
                <a:solidFill>
                  <a:srgbClr val="000000"/>
                </a:solidFill>
                <a:latin typeface="Arial" panose="020B0604020202020204" pitchFamily="34" charset="0"/>
                <a:ea typeface="Courier New" panose="02070309020205020404" pitchFamily="49" charset="0"/>
              </a:rPr>
              <a:t>/kWh aralığında yer almaktadır. Ancak, bazı senaryolarda bu değerin çok üstünde YD karbon emisyonu değerleri de görülebilmektedir. Burada özellikle Şekil 12’nin bir tasarım parametresi olmaktan çok, literatürdeki değerlerin bir yansıması olduğunu hatırlatmalıyız. Örneğin rezervuarlı hidroelektrik santrallerde 160 g CO</a:t>
            </a:r>
            <a:r>
              <a:rPr lang="tr-TR" sz="2000" baseline="-25000" dirty="0">
                <a:solidFill>
                  <a:srgbClr val="000000"/>
                </a:solidFill>
                <a:latin typeface="Arial" panose="020B0604020202020204" pitchFamily="34" charset="0"/>
                <a:ea typeface="Courier New" panose="02070309020205020404" pitchFamily="49" charset="0"/>
              </a:rPr>
              <a:t>2</a:t>
            </a:r>
            <a:r>
              <a:rPr lang="tr-TR" sz="2000" dirty="0">
                <a:solidFill>
                  <a:srgbClr val="000000"/>
                </a:solidFill>
                <a:latin typeface="Arial" panose="020B0604020202020204" pitchFamily="34" charset="0"/>
                <a:ea typeface="Courier New" panose="02070309020205020404" pitchFamily="49" charset="0"/>
              </a:rPr>
              <a:t>/kWh değerlerinin rapor edildiğini görmekteyiz. </a:t>
            </a:r>
            <a:endParaRPr lang="tr-TR" sz="20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638028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258813" y="554559"/>
            <a:ext cx="7560840" cy="5184576"/>
          </a:xfrm>
          <a:prstGeom prst="rect">
            <a:avLst/>
          </a:prstGeom>
          <a:noFill/>
          <a:ln>
            <a:solidFill>
              <a:schemeClr val="tx1"/>
            </a:solidFill>
          </a:ln>
        </p:spPr>
      </p:pic>
      <p:sp>
        <p:nvSpPr>
          <p:cNvPr id="3" name="Rectangle 2"/>
          <p:cNvSpPr/>
          <p:nvPr/>
        </p:nvSpPr>
        <p:spPr>
          <a:xfrm>
            <a:off x="-434701" y="5723891"/>
            <a:ext cx="10585176" cy="1061829"/>
          </a:xfrm>
          <a:prstGeom prst="rect">
            <a:avLst/>
          </a:prstGeom>
        </p:spPr>
        <p:txBody>
          <a:bodyPr wrap="square">
            <a:spAutoFit/>
          </a:bodyPr>
          <a:lstStyle/>
          <a:p>
            <a:pPr algn="ctr">
              <a:lnSpc>
                <a:spcPct val="150000"/>
              </a:lnSpc>
              <a:spcAft>
                <a:spcPts val="0"/>
              </a:spcAft>
            </a:pPr>
            <a:r>
              <a:rPr lang="tr-TR" sz="1600" b="1" dirty="0">
                <a:solidFill>
                  <a:srgbClr val="000000"/>
                </a:solidFill>
                <a:latin typeface="Arial" panose="020B0604020202020204" pitchFamily="34" charset="0"/>
                <a:ea typeface="Courier New" panose="02070309020205020404" pitchFamily="49" charset="0"/>
              </a:rPr>
              <a:t>Şekil 12. Hidroelektrik Santrallerde Uygulama Türüne bağlı olarak YD </a:t>
            </a:r>
          </a:p>
          <a:p>
            <a:pPr algn="ctr">
              <a:lnSpc>
                <a:spcPct val="150000"/>
              </a:lnSpc>
              <a:spcAft>
                <a:spcPts val="0"/>
              </a:spcAft>
            </a:pPr>
            <a:r>
              <a:rPr lang="tr-TR" sz="1600" b="1" dirty="0">
                <a:solidFill>
                  <a:srgbClr val="000000"/>
                </a:solidFill>
                <a:latin typeface="Arial" panose="020B0604020202020204" pitchFamily="34" charset="0"/>
                <a:ea typeface="Courier New" panose="02070309020205020404" pitchFamily="49" charset="0"/>
              </a:rPr>
              <a:t>Karbon Emisyon Değerleri </a:t>
            </a:r>
          </a:p>
          <a:p>
            <a:pPr algn="ctr">
              <a:lnSpc>
                <a:spcPct val="150000"/>
              </a:lnSpc>
              <a:spcAft>
                <a:spcPts val="0"/>
              </a:spcAft>
            </a:pPr>
            <a:r>
              <a:rPr lang="tr-TR" sz="1000" b="1" dirty="0">
                <a:solidFill>
                  <a:srgbClr val="000000"/>
                </a:solidFill>
                <a:latin typeface="Arial" panose="020B0604020202020204" pitchFamily="34" charset="0"/>
                <a:ea typeface="Courier New" panose="02070309020205020404" pitchFamily="49" charset="0"/>
              </a:rPr>
              <a:t>(Renewable Energy Sources and Climate Change Mitigation Special Report of the Intergovernmental Panel on Climate Change, IPCC)</a:t>
            </a:r>
            <a:endParaRPr lang="tr-TR" sz="10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90711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829" y="986607"/>
            <a:ext cx="7560840" cy="5078313"/>
          </a:xfrm>
          <a:prstGeom prst="rect">
            <a:avLst/>
          </a:prstGeom>
        </p:spPr>
        <p:txBody>
          <a:bodyPr wrap="square">
            <a:spAutoFit/>
          </a:bodyPr>
          <a:lstStyle/>
          <a:p>
            <a:pPr indent="-749300" algn="just">
              <a:lnSpc>
                <a:spcPct val="150000"/>
              </a:lnSpc>
              <a:spcAft>
                <a:spcPts val="0"/>
              </a:spcAft>
            </a:pPr>
            <a:r>
              <a:rPr lang="tr-TR" sz="2400" spc="-50" dirty="0">
                <a:latin typeface="Arial" panose="020B0604020202020204" pitchFamily="34" charset="0"/>
                <a:ea typeface="Courier New" panose="02070309020205020404" pitchFamily="49" charset="0"/>
              </a:rPr>
              <a:t>Yerel kriterlere gelince, bu kriterler aslında ülkelerin oluşturmakla ve uygulamakla yükümlü oldukları kriterlerdir. Bu kriterlerden başlıcaları aşağıda sıralanmıştır. </a:t>
            </a:r>
            <a:endParaRPr lang="tr-TR" sz="2000" spc="-50" dirty="0">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tabLst>
                <a:tab pos="621665" algn="l"/>
              </a:tabLst>
            </a:pPr>
            <a:r>
              <a:rPr lang="tr-TR" sz="2400" spc="-50" dirty="0">
                <a:solidFill>
                  <a:srgbClr val="0070C0"/>
                </a:solidFill>
                <a:latin typeface="Arial" panose="020B0604020202020204" pitchFamily="34" charset="0"/>
                <a:ea typeface="Courier New" panose="02070309020205020404" pitchFamily="49" charset="0"/>
              </a:rPr>
              <a:t>Doğal kaynaklardan yararlanma</a:t>
            </a:r>
            <a:endParaRPr lang="tr-TR" sz="2000" spc="-50" dirty="0">
              <a:solidFill>
                <a:srgbClr val="0070C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tabLst>
                <a:tab pos="621665" algn="l"/>
              </a:tabLst>
            </a:pPr>
            <a:r>
              <a:rPr lang="tr-TR" sz="2400" spc="-50" dirty="0">
                <a:latin typeface="Arial" panose="020B0604020202020204" pitchFamily="34" charset="0"/>
                <a:ea typeface="Courier New" panose="02070309020205020404" pitchFamily="49" charset="0"/>
              </a:rPr>
              <a:t>Nüfus dağılımına uyum (kırsal/kentsel)</a:t>
            </a:r>
            <a:endParaRPr lang="tr-TR" sz="2000" spc="-50" dirty="0">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sz="2400" spc="-50" dirty="0">
                <a:solidFill>
                  <a:srgbClr val="0070C0"/>
                </a:solidFill>
                <a:latin typeface="Arial" panose="020B0604020202020204" pitchFamily="34" charset="0"/>
                <a:ea typeface="Courier New" panose="02070309020205020404" pitchFamily="49" charset="0"/>
              </a:rPr>
              <a:t>İklim ve coğrafi koşullara uyum </a:t>
            </a:r>
            <a:endParaRPr lang="tr-TR" sz="2000" spc="-50" dirty="0">
              <a:solidFill>
                <a:srgbClr val="0070C0"/>
              </a:solidFill>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tabLst>
                <a:tab pos="765175" algn="l"/>
              </a:tabLst>
            </a:pPr>
            <a:r>
              <a:rPr lang="tr-TR" sz="2400" spc="-50" dirty="0">
                <a:latin typeface="Arial" panose="020B0604020202020204" pitchFamily="34" charset="0"/>
                <a:ea typeface="Courier New" panose="02070309020205020404" pitchFamily="49" charset="0"/>
              </a:rPr>
              <a:t>Sektörel yapı üzerindeki etkiler</a:t>
            </a:r>
            <a:endParaRPr lang="tr-TR" sz="2000" spc="-50" dirty="0">
              <a:latin typeface="Courier New" panose="02070309020205020404" pitchFamily="49" charset="0"/>
              <a:ea typeface="Courier New" panose="02070309020205020404" pitchFamily="49" charset="0"/>
            </a:endParaRPr>
          </a:p>
          <a:p>
            <a:pPr marL="342900" lvl="0" indent="-342900" algn="just">
              <a:lnSpc>
                <a:spcPct val="150000"/>
              </a:lnSpc>
              <a:spcAft>
                <a:spcPts val="0"/>
              </a:spcAft>
              <a:buFont typeface="Symbol" panose="05050102010706020507" pitchFamily="18" charset="2"/>
              <a:buChar char=""/>
            </a:pPr>
            <a:r>
              <a:rPr lang="tr-TR" sz="2400" spc="-50" dirty="0">
                <a:latin typeface="Arial" panose="020B0604020202020204" pitchFamily="34" charset="0"/>
                <a:ea typeface="Courier New" panose="02070309020205020404" pitchFamily="49" charset="0"/>
              </a:rPr>
              <a:t>Milli hedeflere uyum</a:t>
            </a:r>
            <a:endParaRPr lang="tr-TR" sz="2000" spc="-50" dirty="0">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344590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749" y="554559"/>
            <a:ext cx="8856984" cy="5493812"/>
          </a:xfrm>
          <a:prstGeom prst="rect">
            <a:avLst/>
          </a:prstGeom>
        </p:spPr>
        <p:txBody>
          <a:bodyPr wrap="square">
            <a:spAutoFit/>
          </a:bodyPr>
          <a:lstStyle/>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Rezervuarlı hidroelektrik santrallerde arazi kullanımının yararttığı eşdeğer CO</a:t>
            </a:r>
            <a:r>
              <a:rPr lang="tr-TR" baseline="-25000" dirty="0">
                <a:solidFill>
                  <a:srgbClr val="000000"/>
                </a:solidFill>
                <a:latin typeface="Arial" panose="020B0604020202020204" pitchFamily="34" charset="0"/>
                <a:ea typeface="Courier New" panose="02070309020205020404" pitchFamily="49" charset="0"/>
              </a:rPr>
              <a:t>2</a:t>
            </a:r>
            <a:r>
              <a:rPr lang="tr-TR" dirty="0">
                <a:solidFill>
                  <a:srgbClr val="000000"/>
                </a:solidFill>
                <a:latin typeface="Arial" panose="020B0604020202020204" pitchFamily="34" charset="0"/>
                <a:ea typeface="Courier New" panose="02070309020205020404" pitchFamily="49" charset="0"/>
              </a:rPr>
              <a:t> emisyonunu da bu şekilde görmekteyiz. Bu bağlamda özellikle aşırı yağışların yarattığı sellerle beraber oluşan emisyon büyük boyutlara ulaşabilmekteyse de, bu miktarın sağlıklı olarak eldesi oldukça zordur. </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 </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Bir rezervuarın net karbon emisyonu yapıyor olduğunu söyleyebilmek için </a:t>
            </a:r>
            <a:r>
              <a:rPr lang="tr-TR" b="1" dirty="0">
                <a:solidFill>
                  <a:srgbClr val="000000"/>
                </a:solidFill>
                <a:latin typeface="Arial" panose="020B0604020202020204" pitchFamily="34" charset="0"/>
                <a:ea typeface="Courier New" panose="02070309020205020404" pitchFamily="49" charset="0"/>
              </a:rPr>
              <a:t>“rezervuar olmasaydı ne kadar karbon emisyonu gerçekleşirdi” </a:t>
            </a:r>
            <a:r>
              <a:rPr lang="tr-TR" dirty="0">
                <a:solidFill>
                  <a:srgbClr val="000000"/>
                </a:solidFill>
                <a:latin typeface="Arial" panose="020B0604020202020204" pitchFamily="34" charset="0"/>
                <a:ea typeface="Courier New" panose="02070309020205020404" pitchFamily="49" charset="0"/>
              </a:rPr>
              <a:t>sorusunun cevabını vermekle mümkün olabilir. Bu yönde yapılan çalışma sayısı son derecede kısıtlı olmakla birlikte Şekil 12’de iki çalışmaya dayandırılan 3 tahmin yer almaktadır (Horvath, 2005; Pacca, 2007). Her iki çalışmada yüksek karbon emisyonu sonucunu göstermektedir. Doğal olarak, iklim, su toplama önce arazide bulunan karbon stoğu, suyun rezervuarda kalış süresi, türbin verimliliği gibi değişkenler ve baraj boyutları karbon emisyonu YD değerini yakından etkileyecektir. </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2556012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821" y="1202631"/>
            <a:ext cx="7560840" cy="3831818"/>
          </a:xfrm>
          <a:prstGeom prst="rect">
            <a:avLst/>
          </a:prstGeom>
        </p:spPr>
        <p:txBody>
          <a:bodyPr wrap="square">
            <a:spAutoFit/>
          </a:bodyPr>
          <a:lstStyle/>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Gerek Tablo 13’de verilen ABD’deki santraller ve gerekse IPCC tarafından yapılan ayrıntılı çalışmalar sonucu dünyadaki çok sayıda hidroelektrik santraller dikkate alındığında KO değerleri nehir tipi santrallerde 170 – 267 arasında, rezervuarlı santrallerde 205 – 290 arasında verilen değerlere ulaşmaktadır. Buna karşın literatürde artık KO değerlerinin o kadar yüksek değerlere ulaşmadığı, 30 – 50  yıl arasındaki değerler de rapor edilmeye başlanmıştır. Hatta son olarak yapılan bazı çalışmalarda 20 yıl rakamı da görülmektedir. </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 </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3227684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8773" y="1490663"/>
            <a:ext cx="8712968" cy="3831818"/>
          </a:xfrm>
          <a:prstGeom prst="rect">
            <a:avLst/>
          </a:prstGeom>
        </p:spPr>
        <p:txBody>
          <a:bodyPr wrap="square">
            <a:spAutoFit/>
          </a:bodyPr>
          <a:lstStyle/>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Her ne kadar YD değerlendirmeleri ve KO değerleri yenilenebilir enerji teknolojilerini konvansiyonel santraller ille karşılaştıran bir yöntem olarak başta BM olmak üzere çok sayıda uluslar arası kuruluşlar tarafından kullanılmaya başlanmış olsa da bu yöntemin zayıf olduğu hususlar hızla ortaya çıkmakta olup, büyük olasılıkla değerlendirmelerde </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dikkate alınmayan en önemli parametre yenilenebilir enerji teknolojileri devreye alındıkça yedek kapasiteye ihtiyacın giderek artması ve sistemin sürekliliği açısından fosil kökenli santrallerin daha sıklıkla devreye girip çıkmalarıdır(Kubiszewski et al., 2010). </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734060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845" y="2085965"/>
            <a:ext cx="7776864" cy="3416320"/>
          </a:xfrm>
          <a:prstGeom prst="rect">
            <a:avLst/>
          </a:prstGeom>
        </p:spPr>
        <p:txBody>
          <a:bodyPr wrap="square">
            <a:spAutoFit/>
          </a:bodyPr>
          <a:lstStyle/>
          <a:p>
            <a:pPr lvl="0" algn="just">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Başlıca Hidrolik Türbinlerin Ağırlık Grafikleri</a:t>
            </a:r>
            <a:endParaRPr lang="tr-TR" dirty="0">
              <a:solidFill>
                <a:srgbClr val="000000"/>
              </a:solidFill>
              <a:latin typeface="Courier New" panose="02070309020205020404" pitchFamily="49" charset="0"/>
              <a:ea typeface="Courier New" panose="02070309020205020404" pitchFamily="49" charset="0"/>
            </a:endParaRPr>
          </a:p>
          <a:p>
            <a:pPr algn="just">
              <a:lnSpc>
                <a:spcPct val="150000"/>
              </a:lnSpc>
              <a:spcAft>
                <a:spcPts val="0"/>
              </a:spcAft>
            </a:pPr>
            <a:r>
              <a:rPr lang="tr-TR" dirty="0">
                <a:solidFill>
                  <a:srgbClr val="000000"/>
                </a:solidFill>
                <a:latin typeface="Arial" panose="020B0604020202020204" pitchFamily="34" charset="0"/>
                <a:ea typeface="Courier New" panose="02070309020205020404" pitchFamily="49" charset="0"/>
              </a:rPr>
              <a:t>Genelde paslanmaz ve alaşımlı çelik kullanılarak yapılan türbinlerin ağırlıklarını literatürde bulmak oldukça zordur. Buna rağmen elde edilen grafikler Şekil 13 – 15’de verilmektedir. Görüleceği üzere Francis türbinleri için iki ayrı grafik bulunmaktadır. </a:t>
            </a:r>
            <a:r>
              <a:rPr lang="tr-TR" dirty="0"/>
              <a:t>Bu grafiklerden yararlanılarak özgül ve toplam ağırlıklar bulunduktan sonra, Tablo 11 yardımıyla karbon emisyonu hesaplanabilecektir.</a:t>
            </a:r>
          </a:p>
          <a:p>
            <a:pPr algn="just">
              <a:lnSpc>
                <a:spcPct val="150000"/>
              </a:lnSpc>
              <a:spcAft>
                <a:spcPts val="0"/>
              </a:spcAft>
            </a:pP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658095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621" t="3151" r="11332" b="6480"/>
          <a:stretch/>
        </p:blipFill>
        <p:spPr bwMode="auto">
          <a:xfrm>
            <a:off x="2987005" y="410543"/>
            <a:ext cx="4824536" cy="6408712"/>
          </a:xfrm>
          <a:prstGeom prst="rect">
            <a:avLst/>
          </a:prstGeom>
          <a:noFill/>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54420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5217" t="2798" r="7174" b="2356"/>
          <a:stretch/>
        </p:blipFill>
        <p:spPr bwMode="auto">
          <a:xfrm>
            <a:off x="2698973" y="338535"/>
            <a:ext cx="5112568" cy="6624736"/>
          </a:xfrm>
          <a:prstGeom prst="rect">
            <a:avLst/>
          </a:prstGeom>
          <a:noFill/>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3419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059013" y="338535"/>
            <a:ext cx="4608512" cy="6480720"/>
          </a:xfrm>
          <a:prstGeom prst="rect">
            <a:avLst/>
          </a:prstGeom>
          <a:noFill/>
          <a:ln>
            <a:noFill/>
          </a:ln>
        </p:spPr>
      </p:pic>
    </p:spTree>
    <p:extLst>
      <p:ext uri="{BB962C8B-B14F-4D97-AF65-F5344CB8AC3E}">
        <p14:creationId xmlns:p14="http://schemas.microsoft.com/office/powerpoint/2010/main" val="13370197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6765" y="1058615"/>
            <a:ext cx="9001000" cy="4401205"/>
          </a:xfrm>
          <a:prstGeom prst="rect">
            <a:avLst/>
          </a:prstGeom>
        </p:spPr>
        <p:txBody>
          <a:bodyPr wrap="square">
            <a:spAutoFit/>
          </a:bodyPr>
          <a:lstStyle/>
          <a:p>
            <a:pPr algn="ctr">
              <a:lnSpc>
                <a:spcPct val="125000"/>
              </a:lnSpc>
              <a:spcAft>
                <a:spcPts val="0"/>
              </a:spcAft>
            </a:pPr>
            <a:r>
              <a:rPr lang="tr-TR" sz="2400" b="1" dirty="0">
                <a:latin typeface="Arial" panose="020B0604020202020204" pitchFamily="34" charset="0"/>
                <a:ea typeface="Calibri" panose="020F0502020204030204" pitchFamily="34" charset="0"/>
                <a:cs typeface="Times New Roman" panose="02020603050405020304" pitchFamily="18" charset="0"/>
              </a:rPr>
              <a:t>HİDROLİK ENERJİNİN ÖNEMİ VE GELECEĞİ</a:t>
            </a:r>
          </a:p>
          <a:p>
            <a:pPr>
              <a:lnSpc>
                <a:spcPct val="125000"/>
              </a:lnSpc>
              <a:spcAft>
                <a:spcPts val="0"/>
              </a:spcAft>
            </a:pPr>
            <a:r>
              <a:rPr lang="tr-TR" sz="2000" dirty="0">
                <a:latin typeface="Arial" panose="020B0604020202020204" pitchFamily="34" charset="0"/>
                <a:ea typeface="Calibri" panose="020F0502020204030204" pitchFamily="34" charset="0"/>
                <a:cs typeface="Times New Roman" panose="02020603050405020304" pitchFamily="18" charset="0"/>
              </a:rPr>
              <a:t>Nehirlerden üretilen elektrik enerjisi dünyanın elektrik üretiminin yaklaşık % 20’sini sağlamaktadır. Kurulu kapasite ise  850 – 1.000 gigawatt dolaylarındadır. Bugün için 60 dolaylarında ülke  elektrik ihtiyaçlarının yarısından fazlasını hidroelektrik santrallerden sağlamaktadır</a:t>
            </a:r>
          </a:p>
          <a:p>
            <a:pPr>
              <a:lnSpc>
                <a:spcPct val="125000"/>
              </a:lnSpc>
              <a:spcAft>
                <a:spcPts val="0"/>
              </a:spcAft>
            </a:pPr>
            <a:r>
              <a:rPr lang="tr-TR" sz="2000" dirty="0">
                <a:latin typeface="Arial" panose="020B0604020202020204" pitchFamily="34" charset="0"/>
                <a:ea typeface="Calibri" panose="020F0502020204030204" pitchFamily="34" charset="0"/>
                <a:cs typeface="Times New Roman" panose="02020603050405020304" pitchFamily="18" charset="0"/>
              </a:rPr>
              <a:t>(Anne-Marie Corley, 1 Jun 2010, </a:t>
            </a:r>
            <a:r>
              <a:rPr lang="tr-TR" sz="2000" dirty="0">
                <a:latin typeface="Arial" panose="020B0604020202020204" pitchFamily="34" charset="0"/>
                <a:ea typeface="Calibri" panose="020F0502020204030204" pitchFamily="34" charset="0"/>
                <a:cs typeface="Times New Roman" panose="02020603050405020304" pitchFamily="18" charset="0"/>
                <a:hlinkClick r:id="rId2"/>
              </a:rPr>
              <a:t>http://spectrum.ieee.org/energy</a:t>
            </a:r>
            <a:r>
              <a:rPr lang="tr-TR" sz="2000" dirty="0">
                <a:latin typeface="Arial" panose="020B0604020202020204" pitchFamily="34" charset="0"/>
                <a:ea typeface="Calibri" panose="020F0502020204030204" pitchFamily="34" charset="0"/>
                <a:cs typeface="Times New Roman" panose="02020603050405020304" pitchFamily="18" charset="0"/>
              </a:rPr>
              <a:t> /renewables/future-of-hydropower)</a:t>
            </a:r>
          </a:p>
          <a:p>
            <a:pPr>
              <a:lnSpc>
                <a:spcPct val="125000"/>
              </a:lnSpc>
              <a:spcAft>
                <a:spcPts val="0"/>
              </a:spcAft>
            </a:pPr>
            <a:endParaRPr lang="tr-TR" sz="2000" dirty="0">
              <a:latin typeface="Arial" panose="020B0604020202020204" pitchFamily="34" charset="0"/>
              <a:ea typeface="Calibri" panose="020F0502020204030204" pitchFamily="34" charset="0"/>
              <a:cs typeface="Times New Roman" panose="02020603050405020304" pitchFamily="18" charset="0"/>
            </a:endParaRPr>
          </a:p>
          <a:p>
            <a:pPr>
              <a:lnSpc>
                <a:spcPct val="125000"/>
              </a:lnSpc>
              <a:spcAft>
                <a:spcPts val="0"/>
              </a:spcAft>
            </a:pPr>
            <a:r>
              <a:rPr lang="tr-TR" sz="2000" dirty="0">
                <a:latin typeface="Arial" panose="020B0604020202020204" pitchFamily="34" charset="0"/>
                <a:ea typeface="Calibri" panose="020F0502020204030204" pitchFamily="34" charset="0"/>
                <a:cs typeface="Times New Roman" panose="02020603050405020304" pitchFamily="18" charset="0"/>
              </a:rPr>
              <a:t>Hergün birbirimize sorduğumuz «bu yıl yağışlar nasıl olacak», «barajlarda suyun seviyesi nedir»  gibi sorular aslında hidrolik enerji içinde çok geçerli ve önemli sorulardır.</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213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781" y="482551"/>
            <a:ext cx="8424936" cy="6247864"/>
          </a:xfrm>
          <a:prstGeom prst="rect">
            <a:avLst/>
          </a:prstGeom>
        </p:spPr>
        <p:txBody>
          <a:bodyPr wrap="square">
            <a:spAutoFit/>
          </a:bodyPr>
          <a:lstStyle/>
          <a:p>
            <a:pPr>
              <a:lnSpc>
                <a:spcPct val="125000"/>
              </a:lnSpc>
              <a:spcAft>
                <a:spcPts val="0"/>
              </a:spcAft>
            </a:pPr>
            <a:r>
              <a:rPr lang="tr-TR" sz="2000" dirty="0">
                <a:latin typeface="Arial" panose="020B0604020202020204" pitchFamily="34" charset="0"/>
                <a:ea typeface="Calibri" panose="020F0502020204030204" pitchFamily="34" charset="0"/>
                <a:cs typeface="Times New Roman" panose="02020603050405020304" pitchFamily="18" charset="0"/>
              </a:rPr>
              <a:t>Bugüne kadar yeni bir baraj yapılmak istendiğinde alışılagelmiş yöntem, barajın yapılmak istendiği nehirle ilgili geçmişteki akı değerlerini alarak mevcut santralleri bu veriler bazında tasarlamaktı.  </a:t>
            </a:r>
          </a:p>
          <a:p>
            <a:pPr>
              <a:lnSpc>
                <a:spcPct val="125000"/>
              </a:lnSpc>
              <a:spcAft>
                <a:spcPts val="0"/>
              </a:spcAft>
            </a:pPr>
            <a:endParaRPr lang="tr-TR" sz="2000" dirty="0">
              <a:latin typeface="Arial" panose="020B0604020202020204" pitchFamily="34" charset="0"/>
              <a:ea typeface="Calibri" panose="020F0502020204030204" pitchFamily="34" charset="0"/>
              <a:cs typeface="Times New Roman" panose="02020603050405020304" pitchFamily="18" charset="0"/>
            </a:endParaRPr>
          </a:p>
          <a:p>
            <a:pPr>
              <a:lnSpc>
                <a:spcPct val="125000"/>
              </a:lnSpc>
              <a:spcAft>
                <a:spcPts val="0"/>
              </a:spcAft>
            </a:pPr>
            <a:r>
              <a:rPr lang="tr-TR" sz="2000" dirty="0">
                <a:latin typeface="Arial" panose="020B0604020202020204" pitchFamily="34" charset="0"/>
                <a:ea typeface="Calibri" panose="020F0502020204030204" pitchFamily="34" charset="0"/>
                <a:cs typeface="Times New Roman" panose="02020603050405020304" pitchFamily="18" charset="0"/>
              </a:rPr>
              <a:t>Washington Üniversitesi inşaat ve çevre profesörlerinden </a:t>
            </a:r>
            <a:r>
              <a:rPr lang="tr-TR"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Dennis Lettenmaier</a:t>
            </a:r>
            <a:r>
              <a:rPr lang="tr-TR" sz="2000" dirty="0">
                <a:latin typeface="Arial" panose="020B0604020202020204" pitchFamily="34" charset="0"/>
                <a:ea typeface="Calibri" panose="020F0502020204030204" pitchFamily="34" charset="0"/>
                <a:cs typeface="Times New Roman" panose="02020603050405020304" pitchFamily="18" charset="0"/>
              </a:rPr>
              <a:t>’e göre artık baraj ve santral tasarımı küresel iklim değişikliğinin ışığında çok daha karmaşık hale gelmektedir ve klasik yöntem çok yakında geçerliliğini yitirecektir.</a:t>
            </a:r>
          </a:p>
          <a:p>
            <a:pPr>
              <a:lnSpc>
                <a:spcPct val="125000"/>
              </a:lnSpc>
              <a:spcAft>
                <a:spcPts val="0"/>
              </a:spcAft>
            </a:pPr>
            <a:endParaRPr lang="tr-TR" sz="2000" dirty="0"/>
          </a:p>
          <a:p>
            <a:pPr>
              <a:lnSpc>
                <a:spcPct val="125000"/>
              </a:lnSpc>
              <a:spcAft>
                <a:spcPts val="0"/>
              </a:spcAft>
            </a:pPr>
            <a:r>
              <a:rPr lang="tr-TR" sz="2000" dirty="0"/>
              <a:t>Gerçekten de hem doğal oynamalar hem de insan etkisi nedeniyle geleceğe yönelik debi tahminlerindeki değişkenlik inanılmaz boyutlara çıkmış bulunmaktadır. Avustralya hükümeti tarafından 2009 yılında o ülke için en önemli havza olarak nitelendirilebilecek Murray - Darling Nehiri havzasında yapılan çalışma sonuçlarına göre, 2030 yılında bu havzadaki yıllık akış miktarının  </a:t>
            </a:r>
            <a:r>
              <a:rPr lang="tr-TR" sz="2000" dirty="0">
                <a:solidFill>
                  <a:srgbClr val="0070C0"/>
                </a:solidFill>
              </a:rPr>
              <a:t>-%34 ile + %11 </a:t>
            </a:r>
            <a:r>
              <a:rPr lang="tr-TR" sz="2000" dirty="0"/>
              <a:t>aralığında </a:t>
            </a:r>
            <a:r>
              <a:rPr lang="tr-TR" sz="2000" dirty="0">
                <a:latin typeface="Arial" panose="020B0604020202020204" pitchFamily="34" charset="0"/>
                <a:ea typeface="Calibri" panose="020F0502020204030204" pitchFamily="34" charset="0"/>
                <a:cs typeface="Arial" panose="020B0604020202020204" pitchFamily="34" charset="0"/>
              </a:rPr>
              <a:t>oynabileceği ve büyük olasılıkla önemli düzeyde azalacağı sonucu bulunmuştur.</a:t>
            </a:r>
          </a:p>
        </p:txBody>
      </p:sp>
    </p:spTree>
    <p:extLst>
      <p:ext uri="{BB962C8B-B14F-4D97-AF65-F5344CB8AC3E}">
        <p14:creationId xmlns:p14="http://schemas.microsoft.com/office/powerpoint/2010/main" val="23022920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805" y="1274640"/>
            <a:ext cx="8064896" cy="5286062"/>
          </a:xfrm>
          <a:prstGeom prst="rect">
            <a:avLst/>
          </a:prstGeom>
        </p:spPr>
        <p:txBody>
          <a:bodyPr wrap="square">
            <a:spAutoFit/>
          </a:bodyPr>
          <a:lstStyle/>
          <a:p>
            <a:pPr>
              <a:lnSpc>
                <a:spcPct val="125000"/>
              </a:lnSpc>
              <a:spcAft>
                <a:spcPts val="0"/>
              </a:spcAft>
            </a:pPr>
            <a:r>
              <a:rPr lang="tr-TR" dirty="0">
                <a:latin typeface="Arial" panose="020B0604020202020204" pitchFamily="34" charset="0"/>
                <a:ea typeface="Calibri" panose="020F0502020204030204" pitchFamily="34" charset="0"/>
                <a:cs typeface="Times New Roman" panose="02020603050405020304" pitchFamily="18" charset="0"/>
              </a:rPr>
              <a:t>Yapılan ulusal ve uluslararası gözlemlere göre, Tropik bölgelerde ve 20 – 45 kuzey ve güney paralelleleri arasındaki nehirlerde debiler giderek azalmakta ve hatta kurumaktadır.  2009 yılında Boulder, Colorado’daki Ulusal Atmosferik Araştırma Enstitüü tarafından açıklanan ve yaklaşık elli yılı aşan bir çalışma sonuçları bu hususu açıkça ortaya koymaktadır. </a:t>
            </a:r>
          </a:p>
          <a:p>
            <a:pPr>
              <a:lnSpc>
                <a:spcPct val="125000"/>
              </a:lnSpc>
              <a:spcAft>
                <a:spcPts val="0"/>
              </a:spcAft>
            </a:pPr>
            <a:endParaRPr lang="tr-TR" dirty="0">
              <a:latin typeface="Arial" panose="020B0604020202020204" pitchFamily="34" charset="0"/>
              <a:ea typeface="Calibri" panose="020F0502020204030204" pitchFamily="34" charset="0"/>
              <a:cs typeface="Times New Roman" panose="02020603050405020304" pitchFamily="18" charset="0"/>
            </a:endParaRPr>
          </a:p>
          <a:p>
            <a:pPr>
              <a:lnSpc>
                <a:spcPct val="125000"/>
              </a:lnSpc>
              <a:spcAft>
                <a:spcPts val="0"/>
              </a:spcAft>
            </a:pPr>
            <a:r>
              <a:rPr lang="tr-TR" dirty="0">
                <a:latin typeface="Arial" panose="020B0604020202020204" pitchFamily="34" charset="0"/>
                <a:ea typeface="Calibri" panose="020F0502020204030204" pitchFamily="34" charset="0"/>
                <a:cs typeface="Times New Roman" panose="02020603050405020304" pitchFamily="18" charset="0"/>
              </a:rPr>
              <a:t>Bu çalışmaya göre, 1948 ve 2004 yılları arasında yapılan gözlemler sonucu dünya nehirlerinin üçte birinde önemli debi düşüşleri olduğu ve genelde Pasifik Okyanusuna akan tatlı su miktarının %6, Hint Okyanusuna akan sularda ise %3’luk bir düşüş olduğu kanıtlanmıştır. Buna karşın Kuzey Okyanusuna akan nehirlerdeki artış ise %10’lardadır.</a:t>
            </a:r>
          </a:p>
          <a:p>
            <a:pPr>
              <a:lnSpc>
                <a:spcPct val="125000"/>
              </a:lnSpc>
              <a:spcAft>
                <a:spcPts val="0"/>
              </a:spcAft>
            </a:pPr>
            <a:endParaRPr lang="tr-TR" dirty="0">
              <a:latin typeface="Arial" panose="020B0604020202020204" pitchFamily="34" charset="0"/>
              <a:ea typeface="Calibri" panose="020F0502020204030204" pitchFamily="34" charset="0"/>
              <a:cs typeface="Times New Roman" panose="02020603050405020304" pitchFamily="18" charset="0"/>
            </a:endParaRPr>
          </a:p>
          <a:p>
            <a:pPr>
              <a:lnSpc>
                <a:spcPct val="125000"/>
              </a:lnSpc>
              <a:spcAft>
                <a:spcPts val="0"/>
              </a:spcAft>
            </a:pPr>
            <a:r>
              <a:rPr lang="tr-TR" dirty="0">
                <a:latin typeface="Arial" panose="020B0604020202020204" pitchFamily="34" charset="0"/>
                <a:ea typeface="Calibri" panose="020F0502020204030204" pitchFamily="34" charset="0"/>
                <a:cs typeface="Times New Roman" panose="02020603050405020304" pitchFamily="18" charset="0"/>
              </a:rPr>
              <a:t>Kenya, Malezya ve Venezuella başta olmak üzere çok sayıda ülkede devre dışı bırakılan barajlar ve kuruyan nehirler bu gözlemlerin kanıtı olarak karşımıza çıkmaktadır.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096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789" y="266527"/>
            <a:ext cx="8352928" cy="7155805"/>
          </a:xfrm>
          <a:prstGeom prst="rect">
            <a:avLst/>
          </a:prstGeom>
        </p:spPr>
        <p:txBody>
          <a:bodyPr wrap="square">
            <a:spAutoFit/>
          </a:bodyPr>
          <a:lstStyle/>
          <a:p>
            <a:pPr lvl="0" algn="just">
              <a:lnSpc>
                <a:spcPct val="150000"/>
              </a:lnSpc>
              <a:spcAft>
                <a:spcPts val="0"/>
              </a:spcAft>
              <a:tabLst>
                <a:tab pos="257810" algn="l"/>
              </a:tabLst>
            </a:pPr>
            <a:endParaRPr lang="tr-TR" sz="2000" b="1" spc="-50" dirty="0">
              <a:latin typeface="Arial" panose="020B0604020202020204" pitchFamily="34" charset="0"/>
              <a:ea typeface="Courier New" panose="02070309020205020404" pitchFamily="49" charset="0"/>
            </a:endParaRPr>
          </a:p>
          <a:p>
            <a:pPr lvl="0" algn="just">
              <a:lnSpc>
                <a:spcPct val="150000"/>
              </a:lnSpc>
              <a:spcAft>
                <a:spcPts val="0"/>
              </a:spcAft>
              <a:tabLst>
                <a:tab pos="257810" algn="l"/>
              </a:tabLst>
            </a:pPr>
            <a:r>
              <a:rPr lang="tr-TR" sz="2000" b="1" spc="-50" dirty="0">
                <a:latin typeface="Arial" panose="020B0604020202020204" pitchFamily="34" charset="0"/>
                <a:ea typeface="Courier New" panose="02070309020205020404" pitchFamily="49" charset="0"/>
              </a:rPr>
              <a:t>ENERJİ ÜRETİM ZİNCİRİ</a:t>
            </a:r>
            <a:endParaRPr lang="tr-TR" spc="-50" dirty="0">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sz="2000" spc="-50" dirty="0">
                <a:latin typeface="Arial" panose="020B0604020202020204" pitchFamily="34" charset="0"/>
                <a:ea typeface="Courier New" panose="02070309020205020404" pitchFamily="49" charset="0"/>
              </a:rPr>
              <a:t>Enerji üretim zinciri ARGE</a:t>
            </a:r>
            <a:r>
              <a:rPr lang="tr-TR" sz="3200" spc="-50" dirty="0">
                <a:latin typeface="Arial" panose="020B0604020202020204" pitchFamily="34" charset="0"/>
                <a:ea typeface="Courier New" panose="02070309020205020404" pitchFamily="49" charset="0"/>
              </a:rPr>
              <a:t> </a:t>
            </a:r>
            <a:r>
              <a:rPr lang="tr-TR" sz="2400" spc="-50" dirty="0">
                <a:latin typeface="Arial" panose="020B0604020202020204" pitchFamily="34" charset="0"/>
                <a:ea typeface="Courier New" panose="02070309020205020404" pitchFamily="49" charset="0"/>
              </a:rPr>
              <a:t>aşamasından başlayarak, ta­sarım, üretim altyapısının kurulması, fiili üretim, enerjinin kullanıma sunulması, bakım ve atık ve hurdaların muamelesi gibi çeşitli aşamaları içermek­tedir. Bu aşamalarda ekonomik, doğal ve sosyal çevre ile değişik etkileşimler söz konusudur. Genelde, enerji üretim zincirinin ana hatları Şekil 1'de gö­rüldüğü gibidir.  Doğal olarak her enerji teknolojisi için üretim zinciri farklılıklar göstermekte, bazı teknolojilerde bazı faaliyetler iç içe yürütülürken, diğer bazı faaliyetlere de ihtiyaç duyulmamaktadır. </a:t>
            </a:r>
            <a:endParaRPr lang="tr-TR" sz="2000" spc="-50" dirty="0">
              <a:latin typeface="Courier New" panose="02070309020205020404" pitchFamily="49" charset="0"/>
              <a:ea typeface="Courier New" panose="02070309020205020404" pitchFamily="49" charset="0"/>
            </a:endParaRPr>
          </a:p>
          <a:p>
            <a:pPr indent="-749300" algn="just">
              <a:lnSpc>
                <a:spcPct val="150000"/>
              </a:lnSpc>
              <a:spcAft>
                <a:spcPts val="0"/>
              </a:spcAft>
            </a:pPr>
            <a:r>
              <a:rPr lang="tr-TR" spc="-50" dirty="0">
                <a:latin typeface="Arial" panose="020B0604020202020204" pitchFamily="34" charset="0"/>
                <a:ea typeface="Courier New" panose="02070309020205020404" pitchFamily="49" charset="0"/>
              </a:rPr>
              <a:t> </a:t>
            </a:r>
            <a:endParaRPr lang="tr-TR" sz="1600" spc="-50" dirty="0">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23809996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8773" y="626567"/>
            <a:ext cx="8568952" cy="6170920"/>
          </a:xfrm>
          <a:prstGeom prst="rect">
            <a:avLst/>
          </a:prstGeom>
        </p:spPr>
        <p:txBody>
          <a:bodyPr wrap="square">
            <a:spAutoFit/>
          </a:bodyPr>
          <a:lstStyle/>
          <a:p>
            <a:pPr>
              <a:lnSpc>
                <a:spcPct val="125000"/>
              </a:lnSpc>
              <a:spcAft>
                <a:spcPts val="0"/>
              </a:spcAft>
            </a:pPr>
            <a:endParaRPr lang="tr-TR" dirty="0">
              <a:latin typeface="Arial" panose="020B0604020202020204" pitchFamily="34" charset="0"/>
              <a:ea typeface="Calibri" panose="020F0502020204030204" pitchFamily="34" charset="0"/>
              <a:cs typeface="Times New Roman" panose="02020603050405020304" pitchFamily="18" charset="0"/>
            </a:endParaRPr>
          </a:p>
          <a:p>
            <a:pPr algn="ctr">
              <a:lnSpc>
                <a:spcPct val="125000"/>
              </a:lnSpc>
              <a:spcAft>
                <a:spcPts val="0"/>
              </a:spcAft>
            </a:pPr>
            <a:r>
              <a:rPr lang="tr-TR" sz="2800" b="1" dirty="0">
                <a:latin typeface="Arial" panose="020B0604020202020204" pitchFamily="34" charset="0"/>
                <a:ea typeface="Calibri" panose="020F0502020204030204" pitchFamily="34" charset="0"/>
                <a:cs typeface="Times New Roman" panose="02020603050405020304" pitchFamily="18" charset="0"/>
              </a:rPr>
              <a:t>2050 YILINDA HİDROLİK GÜÇ MODELİ</a:t>
            </a:r>
          </a:p>
          <a:p>
            <a:pPr>
              <a:lnSpc>
                <a:spcPct val="125000"/>
              </a:lnSpc>
              <a:spcAft>
                <a:spcPts val="0"/>
              </a:spcAft>
            </a:pPr>
            <a:endParaRPr lang="tr-TR" dirty="0">
              <a:latin typeface="Arial" panose="020B0604020202020204" pitchFamily="34" charset="0"/>
              <a:ea typeface="Calibri" panose="020F0502020204030204" pitchFamily="34" charset="0"/>
              <a:cs typeface="Times New Roman" panose="02020603050405020304" pitchFamily="18" charset="0"/>
            </a:endParaRPr>
          </a:p>
          <a:p>
            <a:pPr>
              <a:lnSpc>
                <a:spcPct val="125000"/>
              </a:lnSpc>
              <a:spcAft>
                <a:spcPts val="0"/>
              </a:spcAft>
            </a:pPr>
            <a:r>
              <a:rPr lang="tr-TR" dirty="0">
                <a:latin typeface="Arial" panose="020B0604020202020204" pitchFamily="34" charset="0"/>
                <a:ea typeface="Calibri" panose="020F0502020204030204" pitchFamily="34" charset="0"/>
                <a:cs typeface="Times New Roman" panose="02020603050405020304" pitchFamily="18" charset="0"/>
              </a:rPr>
              <a:t>Norveç Bilim ve Teknoloji Üniversitesinde görevli bilim adamları bu çok zor olan ileriye yönelik tahmin çalışmasını yapmışlardır. Mevcut 12 iklim modelinden yararlanarak ve en az sekizinin benzer sonuçlar vermesi koşuluyla bilim adamlarının 2050 yılı için buldukları sonuçlar bir sonraki yansıda görülebilir.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ct val="125000"/>
              </a:lnSpc>
              <a:spcAft>
                <a:spcPts val="0"/>
              </a:spcAft>
            </a:pPr>
            <a:r>
              <a:rPr lang="tr-TR" dirty="0">
                <a:latin typeface="Arial" panose="020B060402020202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ct val="125000"/>
              </a:lnSpc>
              <a:spcAft>
                <a:spcPts val="0"/>
              </a:spcAft>
            </a:pPr>
            <a:r>
              <a:rPr lang="tr-TR" dirty="0">
                <a:latin typeface="Arial" panose="020B0604020202020204" pitchFamily="34" charset="0"/>
                <a:ea typeface="Calibri" panose="020F0502020204030204" pitchFamily="34" charset="0"/>
                <a:cs typeface="Times New Roman" panose="02020603050405020304" pitchFamily="18" charset="0"/>
              </a:rPr>
              <a:t>2010 yılında bitirilen çalışmada amaç 2050 yılındaki durumun irdelenmeye çalışılmasıdır. Bu çalışmada da yine 20 – 45 paralelleri arasında debilerde düşme olurken Kuzey Avrupa, Doğu Afrika ve Güneydoğu Asyada artışlar beklenmektedir.</a:t>
            </a:r>
          </a:p>
          <a:p>
            <a:pPr>
              <a:lnSpc>
                <a:spcPct val="125000"/>
              </a:lnSpc>
              <a:spcAft>
                <a:spcPts val="0"/>
              </a:spcAft>
            </a:pPr>
            <a:endParaRPr lang="tr-TR" dirty="0"/>
          </a:p>
          <a:p>
            <a:pPr>
              <a:lnSpc>
                <a:spcPct val="125000"/>
              </a:lnSpc>
              <a:spcAft>
                <a:spcPts val="0"/>
              </a:spcAft>
            </a:pPr>
            <a:r>
              <a:rPr lang="tr-TR" dirty="0"/>
              <a:t>Bu değişikliklere uyum, başlı başına bir sorun olarak karşımıza çıkmaktadır. Yapılan çalışmalar, Güney Afrika’da mevcut hidrolik kapasitenin hemen hemen % 50’sinin  kaybedileceğini, Afganistan, Tacikistan, Venezuella, and Brezilyanın bazı bölgelerinin önemli kayıplara uğrayacağını göstermektedir. </a:t>
            </a:r>
          </a:p>
          <a:p>
            <a:pPr>
              <a:lnSpc>
                <a:spcPct val="125000"/>
              </a:lnSpc>
              <a:spcAft>
                <a:spcPts val="0"/>
              </a:spcAft>
            </a:pPr>
            <a:r>
              <a:rPr lang="tr-TR" dirty="0">
                <a:latin typeface="Arial" panose="020B0604020202020204" pitchFamily="34" charset="0"/>
                <a:ea typeface="Calibri" panose="020F0502020204030204" pitchFamily="34" charset="0"/>
                <a:cs typeface="Times New Roman" panose="02020603050405020304" pitchFamily="18"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0538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7936" t="14815" r="6217" b="4527"/>
          <a:stretch/>
        </p:blipFill>
        <p:spPr bwMode="auto">
          <a:xfrm>
            <a:off x="394717" y="482551"/>
            <a:ext cx="9505056" cy="6120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50222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805" y="1274639"/>
            <a:ext cx="7920880" cy="5324535"/>
          </a:xfrm>
          <a:prstGeom prst="rect">
            <a:avLst/>
          </a:prstGeom>
        </p:spPr>
        <p:txBody>
          <a:bodyPr wrap="square">
            <a:spAutoFit/>
          </a:bodyPr>
          <a:lstStyle/>
          <a:p>
            <a:r>
              <a:rPr lang="tr-TR" sz="2000" dirty="0">
                <a:latin typeface="Arial" panose="020B0604020202020204" pitchFamily="34" charset="0"/>
                <a:ea typeface="Calibri" panose="020F0502020204030204" pitchFamily="34" charset="0"/>
              </a:rPr>
              <a:t>Norveç’in bu çalışma sonuçlarına göre ulusal enerji programını değiştirdiği ve mevcut barajlara türbin ilavesi projelerinin başladığı söylenebilir</a:t>
            </a:r>
          </a:p>
          <a:p>
            <a:endParaRPr lang="tr-TR" sz="2000" dirty="0">
              <a:latin typeface="Arial" panose="020B0604020202020204" pitchFamily="34" charset="0"/>
              <a:ea typeface="Calibri" panose="020F0502020204030204" pitchFamily="34" charset="0"/>
            </a:endParaRPr>
          </a:p>
          <a:p>
            <a:r>
              <a:rPr lang="tr-TR" sz="2000" dirty="0">
                <a:latin typeface="Arial" panose="020B0604020202020204" pitchFamily="34" charset="0"/>
                <a:ea typeface="Calibri" panose="020F0502020204030204" pitchFamily="34" charset="0"/>
              </a:rPr>
              <a:t>Aynı şekilde ABD’deki meşhur Hoover barajının da hazırlık olarak önümüzdeki 25 yıl içinde tüm türbinlerini daha düşük debilerde verimli olarak çalışan türbinlerle değiştirmeyi programa aldığı bilinmektedir. </a:t>
            </a:r>
          </a:p>
          <a:p>
            <a:endParaRPr lang="tr-TR" sz="2000" dirty="0">
              <a:latin typeface="Arial" panose="020B0604020202020204" pitchFamily="34" charset="0"/>
            </a:endParaRPr>
          </a:p>
          <a:p>
            <a:r>
              <a:rPr lang="tr-TR" sz="2000" b="1" dirty="0">
                <a:solidFill>
                  <a:srgbClr val="0070C0"/>
                </a:solidFill>
                <a:latin typeface="Arial" panose="020B0604020202020204" pitchFamily="34" charset="0"/>
              </a:rPr>
              <a:t>Hidrolik potansiyeli artacak ve elektrik ihtiyacının % 50’sini bu kaynaktan karşılayacak Ülkeler</a:t>
            </a:r>
          </a:p>
          <a:p>
            <a:r>
              <a:rPr lang="tr-TR" sz="2000" dirty="0">
                <a:latin typeface="Arial" panose="020B0604020202020204" pitchFamily="34" charset="0"/>
              </a:rPr>
              <a:t>Kanada		İskandinav Ülkeleri		Kenya</a:t>
            </a:r>
          </a:p>
          <a:p>
            <a:r>
              <a:rPr lang="tr-TR" sz="2000" dirty="0">
                <a:latin typeface="Arial" panose="020B0604020202020204" pitchFamily="34" charset="0"/>
              </a:rPr>
              <a:t>Ekvator		Grönland			Kongo</a:t>
            </a:r>
          </a:p>
          <a:p>
            <a:r>
              <a:rPr lang="tr-TR" sz="2000" dirty="0">
                <a:latin typeface="Arial" panose="020B0604020202020204" pitchFamily="34" charset="0"/>
              </a:rPr>
              <a:t>Peru						Zambiya</a:t>
            </a:r>
          </a:p>
          <a:p>
            <a:r>
              <a:rPr lang="tr-TR" sz="2000" dirty="0">
                <a:latin typeface="Arial" panose="020B0604020202020204" pitchFamily="34" charset="0"/>
              </a:rPr>
              <a:t>Şili						Angola</a:t>
            </a:r>
          </a:p>
          <a:p>
            <a:r>
              <a:rPr lang="tr-TR" sz="2000" dirty="0"/>
              <a:t>						Nijerya</a:t>
            </a:r>
          </a:p>
          <a:p>
            <a:r>
              <a:rPr lang="tr-TR" sz="2000" dirty="0"/>
              <a:t>						Tanzanya</a:t>
            </a:r>
          </a:p>
        </p:txBody>
      </p:sp>
    </p:spTree>
    <p:extLst>
      <p:ext uri="{BB962C8B-B14F-4D97-AF65-F5344CB8AC3E}">
        <p14:creationId xmlns:p14="http://schemas.microsoft.com/office/powerpoint/2010/main" val="3890988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endParaRPr lang="en-US" sz="2400" dirty="0"/>
          </a:p>
        </p:txBody>
      </p:sp>
      <p:sp>
        <p:nvSpPr>
          <p:cNvPr id="4" name="Content Placeholder 3"/>
          <p:cNvSpPr>
            <a:spLocks noGrp="1"/>
          </p:cNvSpPr>
          <p:nvPr>
            <p:ph idx="1"/>
          </p:nvPr>
        </p:nvSpPr>
        <p:spPr/>
        <p:txBody>
          <a:bodyPr/>
          <a:lstStyle/>
          <a:p>
            <a:pPr algn="ctr">
              <a:buNone/>
            </a:pPr>
            <a:endParaRPr lang="tr-TR" dirty="0"/>
          </a:p>
          <a:p>
            <a:pPr algn="ctr">
              <a:buNone/>
            </a:pPr>
            <a:endParaRPr lang="tr-TR" dirty="0"/>
          </a:p>
          <a:p>
            <a:pPr algn="ctr">
              <a:buNone/>
            </a:pPr>
            <a:r>
              <a:rPr lang="tr-TR" dirty="0"/>
              <a:t>Teşekkür ederim</a:t>
            </a:r>
          </a:p>
          <a:p>
            <a:pPr algn="ctr">
              <a:buNone/>
            </a:pPr>
            <a:r>
              <a:rPr lang="tr-TR" dirty="0"/>
              <a:t>Prof. Dr. Eralp ÖZİL</a:t>
            </a:r>
          </a:p>
          <a:p>
            <a:pPr algn="ctr">
              <a:buNone/>
            </a:pPr>
            <a:r>
              <a:rPr lang="tr-TR" dirty="0"/>
              <a:t>eralp@zetabt.com</a:t>
            </a:r>
          </a:p>
        </p:txBody>
      </p:sp>
    </p:spTree>
    <p:extLst>
      <p:ext uri="{BB962C8B-B14F-4D97-AF65-F5344CB8AC3E}">
        <p14:creationId xmlns:p14="http://schemas.microsoft.com/office/powerpoint/2010/main" val="2305873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97845" y="914599"/>
            <a:ext cx="8754785" cy="5921526"/>
          </a:xfrm>
        </p:spPr>
        <p:txBody>
          <a:bodyPr/>
          <a:lstStyle/>
          <a:p>
            <a:pPr marL="0" indent="0" algn="ctr">
              <a:buNone/>
            </a:pPr>
            <a:endParaRPr lang="tr-TR" b="1" dirty="0"/>
          </a:p>
          <a:p>
            <a:pPr marL="0" indent="0" algn="ctr">
              <a:buNone/>
            </a:pPr>
            <a:r>
              <a:rPr lang="tr-TR" b="1" dirty="0"/>
              <a:t>ABD’de Karbon Salımının Toplumsal Maliyeti (2015-2050) </a:t>
            </a:r>
            <a:endParaRPr lang="tr-TR" dirty="0"/>
          </a:p>
          <a:p>
            <a:pPr marL="0" indent="0" algn="ctr">
              <a:buNone/>
            </a:pPr>
            <a:r>
              <a:rPr lang="tr-TR" b="1" dirty="0"/>
              <a:t>(2011 Dolar Değeri Bazında 1 metrik Ton CO</a:t>
            </a:r>
            <a:r>
              <a:rPr lang="tr-TR" b="1" baseline="-25000" dirty="0"/>
              <a:t>2</a:t>
            </a:r>
            <a:r>
              <a:rPr lang="tr-TR" b="1" dirty="0"/>
              <a:t>)</a:t>
            </a:r>
            <a:endParaRPr lang="tr-TR" dirty="0"/>
          </a:p>
          <a:p>
            <a:endParaRPr lang="tr-TR" dirty="0"/>
          </a:p>
        </p:txBody>
      </p:sp>
      <p:pic>
        <p:nvPicPr>
          <p:cNvPr id="7" name="Picture 6"/>
          <p:cNvPicPr>
            <a:picLocks noChangeAspect="1"/>
          </p:cNvPicPr>
          <p:nvPr/>
        </p:nvPicPr>
        <p:blipFill>
          <a:blip r:embed="rId2"/>
          <a:stretch>
            <a:fillRect/>
          </a:stretch>
        </p:blipFill>
        <p:spPr>
          <a:xfrm>
            <a:off x="1114797" y="2282751"/>
            <a:ext cx="8202150" cy="4104456"/>
          </a:xfrm>
          <a:prstGeom prst="rect">
            <a:avLst/>
          </a:prstGeom>
        </p:spPr>
      </p:pic>
    </p:spTree>
    <p:extLst>
      <p:ext uri="{BB962C8B-B14F-4D97-AF65-F5344CB8AC3E}">
        <p14:creationId xmlns:p14="http://schemas.microsoft.com/office/powerpoint/2010/main" val="9757055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898773" y="1346647"/>
            <a:ext cx="8801630" cy="5116790"/>
          </a:xfrm>
          <a:prstGeom prst="rect">
            <a:avLst/>
          </a:prstGeom>
        </p:spPr>
      </p:pic>
    </p:spTree>
    <p:extLst>
      <p:ext uri="{BB962C8B-B14F-4D97-AF65-F5344CB8AC3E}">
        <p14:creationId xmlns:p14="http://schemas.microsoft.com/office/powerpoint/2010/main" val="2522741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194917" y="338535"/>
            <a:ext cx="5112567" cy="6935513"/>
          </a:xfrm>
          <a:prstGeom prst="rect">
            <a:avLst/>
          </a:prstGeom>
        </p:spPr>
      </p:pic>
    </p:spTree>
    <p:extLst>
      <p:ext uri="{BB962C8B-B14F-4D97-AF65-F5344CB8AC3E}">
        <p14:creationId xmlns:p14="http://schemas.microsoft.com/office/powerpoint/2010/main" val="41887200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845" y="1202631"/>
            <a:ext cx="8754785" cy="5633494"/>
          </a:xfrm>
        </p:spPr>
        <p:txBody>
          <a:bodyPr/>
          <a:lstStyle/>
          <a:p>
            <a:pPr marL="0" indent="0" algn="ctr">
              <a:buNone/>
            </a:pPr>
            <a:r>
              <a:rPr lang="tr-TR" sz="3200" b="1" dirty="0"/>
              <a:t>KTM’nin Vergi Olarak Yansıtılması Senaryoları</a:t>
            </a:r>
            <a:endParaRPr lang="tr-TR" sz="3200" dirty="0"/>
          </a:p>
          <a:p>
            <a:endParaRPr lang="tr-TR" dirty="0"/>
          </a:p>
        </p:txBody>
      </p:sp>
      <p:pic>
        <p:nvPicPr>
          <p:cNvPr id="4" name="Picture 3"/>
          <p:cNvPicPr>
            <a:picLocks noChangeAspect="1"/>
          </p:cNvPicPr>
          <p:nvPr/>
        </p:nvPicPr>
        <p:blipFill>
          <a:blip r:embed="rId2"/>
          <a:stretch>
            <a:fillRect/>
          </a:stretch>
        </p:blipFill>
        <p:spPr>
          <a:xfrm>
            <a:off x="1208753" y="1706687"/>
            <a:ext cx="8399603" cy="4536504"/>
          </a:xfrm>
          <a:prstGeom prst="rect">
            <a:avLst/>
          </a:prstGeom>
        </p:spPr>
      </p:pic>
    </p:spTree>
    <p:extLst>
      <p:ext uri="{BB962C8B-B14F-4D97-AF65-F5344CB8AC3E}">
        <p14:creationId xmlns:p14="http://schemas.microsoft.com/office/powerpoint/2010/main" val="12621028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50901" y="402669"/>
            <a:ext cx="6264696" cy="6509948"/>
          </a:xfrm>
          <a:prstGeom prst="rect">
            <a:avLst/>
          </a:prstGeom>
        </p:spPr>
      </p:pic>
    </p:spTree>
    <p:extLst>
      <p:ext uri="{BB962C8B-B14F-4D97-AF65-F5344CB8AC3E}">
        <p14:creationId xmlns:p14="http://schemas.microsoft.com/office/powerpoint/2010/main" val="37474683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338933" y="564398"/>
            <a:ext cx="5832648" cy="6391713"/>
          </a:xfrm>
          <a:prstGeom prst="rect">
            <a:avLst/>
          </a:prstGeom>
        </p:spPr>
      </p:pic>
    </p:spTree>
    <p:extLst>
      <p:ext uri="{BB962C8B-B14F-4D97-AF65-F5344CB8AC3E}">
        <p14:creationId xmlns:p14="http://schemas.microsoft.com/office/powerpoint/2010/main" val="198173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l="6746" t="4635" r="5557" b="3592"/>
          <a:stretch/>
        </p:blipFill>
        <p:spPr bwMode="auto">
          <a:xfrm>
            <a:off x="2286317" y="463392"/>
            <a:ext cx="5309200" cy="6139839"/>
          </a:xfrm>
          <a:prstGeom prst="rect">
            <a:avLst/>
          </a:prstGeom>
          <a:noFill/>
          <a:ln w="12700">
            <a:solidFill>
              <a:schemeClr val="tx1"/>
            </a:solidFill>
          </a:ln>
          <a:extLst>
            <a:ext uri="{53640926-AAD7-44D8-BBD7-CCE9431645EC}">
              <a14:shadowObscured xmlns:a14="http://schemas.microsoft.com/office/drawing/2010/main"/>
            </a:ext>
          </a:extLst>
        </p:spPr>
      </p:pic>
      <p:sp>
        <p:nvSpPr>
          <p:cNvPr id="3" name="Rectangle 2"/>
          <p:cNvSpPr/>
          <p:nvPr/>
        </p:nvSpPr>
        <p:spPr>
          <a:xfrm>
            <a:off x="1998285" y="6531223"/>
            <a:ext cx="5885264" cy="507831"/>
          </a:xfrm>
          <a:prstGeom prst="rect">
            <a:avLst/>
          </a:prstGeom>
        </p:spPr>
        <p:txBody>
          <a:bodyPr wrap="square">
            <a:spAutoFit/>
          </a:bodyPr>
          <a:lstStyle/>
          <a:p>
            <a:pPr algn="ctr">
              <a:lnSpc>
                <a:spcPct val="150000"/>
              </a:lnSpc>
              <a:spcAft>
                <a:spcPts val="0"/>
              </a:spcAft>
            </a:pPr>
            <a:r>
              <a:rPr lang="tr-TR" b="1" dirty="0">
                <a:solidFill>
                  <a:srgbClr val="000000"/>
                </a:solidFill>
                <a:latin typeface="Arial" panose="020B0604020202020204" pitchFamily="34" charset="0"/>
                <a:ea typeface="Courier New" panose="02070309020205020404" pitchFamily="49" charset="0"/>
              </a:rPr>
              <a:t>Şekil 1. Makro Bazda Elektrik Enerjisi Üretim Zinciri</a:t>
            </a:r>
            <a:endParaRPr lang="tr-TR" sz="1800"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13383402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701" y="1634679"/>
            <a:ext cx="9721080" cy="1877437"/>
          </a:xfrm>
          <a:prstGeom prst="rect">
            <a:avLst/>
          </a:prstGeom>
          <a:noFill/>
        </p:spPr>
        <p:txBody>
          <a:bodyPr wrap="square" rtlCol="0">
            <a:spAutoFit/>
          </a:bodyPr>
          <a:lstStyle/>
          <a:p>
            <a:pPr algn="ctr"/>
            <a:endParaRPr lang="tr-TR" sz="2400" dirty="0"/>
          </a:p>
          <a:p>
            <a:pPr algn="ctr"/>
            <a:r>
              <a:rPr lang="tr-TR" sz="3200" dirty="0"/>
              <a:t>İlgilenenler bu sunumu </a:t>
            </a:r>
            <a:r>
              <a:rPr lang="en-US" sz="2800" dirty="0"/>
              <a:t> </a:t>
            </a:r>
            <a:endParaRPr lang="tr-TR" sz="2800" dirty="0"/>
          </a:p>
          <a:p>
            <a:pPr algn="ctr"/>
            <a:r>
              <a:rPr lang="en-US" sz="2800" u="sng" dirty="0">
                <a:hlinkClick r:id="rId2"/>
              </a:rPr>
              <a:t>http://www.zetabt.com/docs/ICCI2016EralpOzil.pptx</a:t>
            </a:r>
            <a:endParaRPr lang="tr-TR" sz="2800" dirty="0"/>
          </a:p>
          <a:p>
            <a:pPr algn="ctr"/>
            <a:r>
              <a:rPr lang="tr-TR" sz="3200" dirty="0"/>
              <a:t>adresinden indirebilir</a:t>
            </a:r>
            <a:endParaRPr lang="tr-TR" sz="2400" dirty="0"/>
          </a:p>
        </p:txBody>
      </p:sp>
    </p:spTree>
    <p:extLst>
      <p:ext uri="{BB962C8B-B14F-4D97-AF65-F5344CB8AC3E}">
        <p14:creationId xmlns:p14="http://schemas.microsoft.com/office/powerpoint/2010/main" val="203075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821" y="1418655"/>
            <a:ext cx="7776864" cy="5078313"/>
          </a:xfrm>
          <a:prstGeom prst="rect">
            <a:avLst/>
          </a:prstGeom>
        </p:spPr>
        <p:txBody>
          <a:bodyPr wrap="square">
            <a:spAutoFit/>
          </a:bodyPr>
          <a:lstStyle/>
          <a:p>
            <a:pPr>
              <a:lnSpc>
                <a:spcPct val="150000"/>
              </a:lnSpc>
              <a:spcAft>
                <a:spcPts val="0"/>
              </a:spcAft>
            </a:pPr>
            <a:r>
              <a:rPr lang="tr-TR" sz="2400" dirty="0">
                <a:solidFill>
                  <a:srgbClr val="000000"/>
                </a:solidFill>
                <a:latin typeface="Arial" panose="020B0604020202020204" pitchFamily="34" charset="0"/>
                <a:ea typeface="Courier New" panose="02070309020205020404" pitchFamily="49" charset="0"/>
              </a:rPr>
              <a:t>Farklı enerji teknolojilerinin karşılaştırılmasında enerji üretim zinci­rinin tümünün göz önünde bulundurulmasının önemi belirtilmişti. Örneğin, kö­mür santralı, hidrolik santral ve nükleer santral ile elektrik üretimi ve gü­neş enerjisinden yararlanarak ısıl enerji üretimi teknolojilerini dışa bağım­lılık parametresini de göz önünde tutarak karşılaştırırsak, Şekil 2-7’de görüldüğü gibi, farklılıklar daha belirgin olarak ortaya çıkmaktadır. </a:t>
            </a:r>
            <a:endParaRPr lang="tr-TR" sz="2400" dirty="0"/>
          </a:p>
        </p:txBody>
      </p:sp>
    </p:spTree>
    <p:extLst>
      <p:ext uri="{BB962C8B-B14F-4D97-AF65-F5344CB8AC3E}">
        <p14:creationId xmlns:p14="http://schemas.microsoft.com/office/powerpoint/2010/main" val="859533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4867</TotalTime>
  <Words>4181</Words>
  <Application>Microsoft Office PowerPoint</Application>
  <PresentationFormat>Custom</PresentationFormat>
  <Paragraphs>516</Paragraphs>
  <Slides>80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80</vt:i4>
      </vt:variant>
    </vt:vector>
  </HeadingPairs>
  <TitlesOfParts>
    <vt:vector size="89" baseType="lpstr">
      <vt:lpstr>Arial</vt:lpstr>
      <vt:lpstr>Calibri</vt:lpstr>
      <vt:lpstr>Calibri Light</vt:lpstr>
      <vt:lpstr>Cambria Math</vt:lpstr>
      <vt:lpstr>Courier New</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Eagles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Coach</dc:creator>
  <cp:lastModifiedBy>Eralp Ozil</cp:lastModifiedBy>
  <cp:revision>397</cp:revision>
  <cp:lastPrinted>1601-01-01T00:00:00Z</cp:lastPrinted>
  <dcterms:created xsi:type="dcterms:W3CDTF">2004-01-12T18:25:43Z</dcterms:created>
  <dcterms:modified xsi:type="dcterms:W3CDTF">2016-04-27T07:11:15Z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TC010875711033</vt:lpwstr>
  </property>
</Properties>
</file>